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36"/>
  </p:notesMasterIdLst>
  <p:sldIdLst>
    <p:sldId id="256" r:id="rId3"/>
    <p:sldId id="257" r:id="rId4"/>
    <p:sldId id="258" r:id="rId5"/>
    <p:sldId id="290" r:id="rId6"/>
    <p:sldId id="291" r:id="rId7"/>
    <p:sldId id="292" r:id="rId8"/>
    <p:sldId id="293" r:id="rId9"/>
    <p:sldId id="294"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Cambria" panose="02040503050406030204" pitchFamily="18" charset="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Playfair Display" pitchFamily="2" charset="77"/>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sQ+bJvErcrICSWxdmCTV/0eoB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DEAE8-E683-4DF0-91FD-C0527A74A184}">
  <a:tblStyle styleId="{236DEAE8-E683-4DF0-91FD-C0527A74A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46" d="100"/>
          <a:sy n="146" d="100"/>
        </p:scale>
        <p:origin x="7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EADF26-C8BA-4D3F-AAB9-FF2E620D809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E3B967C-9577-4ADE-95D2-E23AFA942254}">
      <dgm:prSet custT="1"/>
      <dgm:spPr/>
      <dgm:t>
        <a:bodyPr/>
        <a:lstStyle/>
        <a:p>
          <a:r>
            <a:rPr lang="en-US" sz="2400" dirty="0"/>
            <a:t>Project stages</a:t>
          </a:r>
        </a:p>
      </dgm:t>
    </dgm:pt>
    <dgm:pt modelId="{393932B6-F5D8-4EDD-BC92-CA0E5AE320CE}" type="sibTrans" cxnId="{A86177FC-FE56-4ECA-B1AD-0EE0EEE93B51}">
      <dgm:prSet/>
      <dgm:spPr/>
      <dgm:t>
        <a:bodyPr/>
        <a:lstStyle/>
        <a:p>
          <a:endParaRPr lang="en-US"/>
        </a:p>
      </dgm:t>
    </dgm:pt>
    <dgm:pt modelId="{AD56EA87-B078-47D3-AC36-F9EBD371F9B0}" type="parTrans" cxnId="{A86177FC-FE56-4ECA-B1AD-0EE0EEE93B51}">
      <dgm:prSet/>
      <dgm:spPr/>
      <dgm:t>
        <a:bodyPr/>
        <a:lstStyle/>
        <a:p>
          <a:endParaRPr lang="en-US"/>
        </a:p>
      </dgm:t>
    </dgm:pt>
    <dgm:pt modelId="{A4F71703-F043-49D2-8437-4D716328995D}" type="pres">
      <dgm:prSet presAssocID="{DBEADF26-C8BA-4D3F-AAB9-FF2E620D809D}" presName="compositeShape" presStyleCnt="0">
        <dgm:presLayoutVars>
          <dgm:dir/>
          <dgm:resizeHandles/>
        </dgm:presLayoutVars>
      </dgm:prSet>
      <dgm:spPr/>
    </dgm:pt>
    <dgm:pt modelId="{0F4AAD61-6D2E-4B2C-822D-5214C459BDA8}" type="pres">
      <dgm:prSet presAssocID="{DBEADF26-C8BA-4D3F-AAB9-FF2E620D809D}" presName="pyramid" presStyleLbl="node1" presStyleIdx="0" presStyleCnt="1"/>
      <dgm:spPr/>
    </dgm:pt>
    <dgm:pt modelId="{44F15B92-782D-4FAC-A06D-2B6E1F22BFCC}" type="pres">
      <dgm:prSet presAssocID="{DBEADF26-C8BA-4D3F-AAB9-FF2E620D809D}" presName="theList" presStyleCnt="0"/>
      <dgm:spPr/>
    </dgm:pt>
    <dgm:pt modelId="{6A62DDD0-E9D3-471B-A696-DC2BADA584D8}" type="pres">
      <dgm:prSet presAssocID="{DE3B967C-9577-4ADE-95D2-E23AFA942254}" presName="aNode" presStyleLbl="fgAcc1" presStyleIdx="0" presStyleCnt="1" custScaleX="123750" custScaleY="33389" custLinFactY="-46618" custLinFactNeighborX="-67116" custLinFactNeighborY="-100000">
        <dgm:presLayoutVars>
          <dgm:bulletEnabled val="1"/>
        </dgm:presLayoutVars>
      </dgm:prSet>
      <dgm:spPr/>
    </dgm:pt>
    <dgm:pt modelId="{5EB746A9-2E99-4B16-9368-15605214F9FD}" type="pres">
      <dgm:prSet presAssocID="{DE3B967C-9577-4ADE-95D2-E23AFA942254}" presName="aSpace" presStyleCnt="0"/>
      <dgm:spPr/>
    </dgm:pt>
  </dgm:ptLst>
  <dgm:cxnLst>
    <dgm:cxn modelId="{1A8DE02B-5A55-45E5-9B26-F11894802DC0}" type="presOf" srcId="{DE3B967C-9577-4ADE-95D2-E23AFA942254}" destId="{6A62DDD0-E9D3-471B-A696-DC2BADA584D8}" srcOrd="0" destOrd="0" presId="urn:microsoft.com/office/officeart/2005/8/layout/pyramid2"/>
    <dgm:cxn modelId="{CAE41FFB-E047-48A3-A769-E11FE5915FB3}" type="presOf" srcId="{DBEADF26-C8BA-4D3F-AAB9-FF2E620D809D}" destId="{A4F71703-F043-49D2-8437-4D716328995D}" srcOrd="0" destOrd="0" presId="urn:microsoft.com/office/officeart/2005/8/layout/pyramid2"/>
    <dgm:cxn modelId="{A86177FC-FE56-4ECA-B1AD-0EE0EEE93B51}" srcId="{DBEADF26-C8BA-4D3F-AAB9-FF2E620D809D}" destId="{DE3B967C-9577-4ADE-95D2-E23AFA942254}" srcOrd="0" destOrd="0" parTransId="{AD56EA87-B078-47D3-AC36-F9EBD371F9B0}" sibTransId="{393932B6-F5D8-4EDD-BC92-CA0E5AE320CE}"/>
    <dgm:cxn modelId="{1C7E1538-61CF-4B3B-891C-D32EDAF91A30}" type="presParOf" srcId="{A4F71703-F043-49D2-8437-4D716328995D}" destId="{0F4AAD61-6D2E-4B2C-822D-5214C459BDA8}" srcOrd="0" destOrd="0" presId="urn:microsoft.com/office/officeart/2005/8/layout/pyramid2"/>
    <dgm:cxn modelId="{D1CE82B1-F50B-40A2-8766-B071D49DD65F}" type="presParOf" srcId="{A4F71703-F043-49D2-8437-4D716328995D}" destId="{44F15B92-782D-4FAC-A06D-2B6E1F22BFCC}" srcOrd="1" destOrd="0" presId="urn:microsoft.com/office/officeart/2005/8/layout/pyramid2"/>
    <dgm:cxn modelId="{9C237403-F2EE-4DBB-B8C2-C2466091501F}" type="presParOf" srcId="{44F15B92-782D-4FAC-A06D-2B6E1F22BFCC}" destId="{6A62DDD0-E9D3-471B-A696-DC2BADA584D8}" srcOrd="0" destOrd="0" presId="urn:microsoft.com/office/officeart/2005/8/layout/pyramid2"/>
    <dgm:cxn modelId="{1B1A026F-21AC-416E-B045-9B3A429980BA}" type="presParOf" srcId="{44F15B92-782D-4FAC-A06D-2B6E1F22BFCC}" destId="{5EB746A9-2E99-4B16-9368-15605214F9FD}"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EADF26-C8BA-4D3F-AAB9-FF2E620D809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E3B967C-9577-4ADE-95D2-E23AFA942254}">
      <dgm:prSet custT="1"/>
      <dgm:spPr/>
      <dgm:t>
        <a:bodyPr/>
        <a:lstStyle/>
        <a:p>
          <a:r>
            <a:rPr lang="en-US" sz="1600" dirty="0"/>
            <a:t>WISEcode has a vast database of consumer packaged foods to categorize minimal features with high predictive power.</a:t>
          </a:r>
        </a:p>
      </dgm:t>
    </dgm:pt>
    <dgm:pt modelId="{AD56EA87-B078-47D3-AC36-F9EBD371F9B0}" type="parTrans" cxnId="{A86177FC-FE56-4ECA-B1AD-0EE0EEE93B51}">
      <dgm:prSet/>
      <dgm:spPr/>
      <dgm:t>
        <a:bodyPr/>
        <a:lstStyle/>
        <a:p>
          <a:endParaRPr lang="en-US"/>
        </a:p>
      </dgm:t>
    </dgm:pt>
    <dgm:pt modelId="{393932B6-F5D8-4EDD-BC92-CA0E5AE320CE}" type="sibTrans" cxnId="{A86177FC-FE56-4ECA-B1AD-0EE0EEE93B51}">
      <dgm:prSet/>
      <dgm:spPr/>
      <dgm:t>
        <a:bodyPr/>
        <a:lstStyle/>
        <a:p>
          <a:endParaRPr lang="en-US"/>
        </a:p>
      </dgm:t>
    </dgm:pt>
    <dgm:pt modelId="{A4F71703-F043-49D2-8437-4D716328995D}" type="pres">
      <dgm:prSet presAssocID="{DBEADF26-C8BA-4D3F-AAB9-FF2E620D809D}" presName="compositeShape" presStyleCnt="0">
        <dgm:presLayoutVars>
          <dgm:dir/>
          <dgm:resizeHandles/>
        </dgm:presLayoutVars>
      </dgm:prSet>
      <dgm:spPr/>
    </dgm:pt>
    <dgm:pt modelId="{0F4AAD61-6D2E-4B2C-822D-5214C459BDA8}" type="pres">
      <dgm:prSet presAssocID="{DBEADF26-C8BA-4D3F-AAB9-FF2E620D809D}" presName="pyramid" presStyleLbl="node1" presStyleIdx="0" presStyleCnt="1"/>
      <dgm:spPr/>
    </dgm:pt>
    <dgm:pt modelId="{44F15B92-782D-4FAC-A06D-2B6E1F22BFCC}" type="pres">
      <dgm:prSet presAssocID="{DBEADF26-C8BA-4D3F-AAB9-FF2E620D809D}" presName="theList" presStyleCnt="0"/>
      <dgm:spPr/>
    </dgm:pt>
    <dgm:pt modelId="{6A62DDD0-E9D3-471B-A696-DC2BADA584D8}" type="pres">
      <dgm:prSet presAssocID="{DE3B967C-9577-4ADE-95D2-E23AFA942254}" presName="aNode" presStyleLbl="fgAcc1" presStyleIdx="0" presStyleCnt="1" custScaleX="155643" custScaleY="135386" custLinFactNeighborX="8123" custLinFactNeighborY="39437">
        <dgm:presLayoutVars>
          <dgm:bulletEnabled val="1"/>
        </dgm:presLayoutVars>
      </dgm:prSet>
      <dgm:spPr/>
    </dgm:pt>
    <dgm:pt modelId="{5EB746A9-2E99-4B16-9368-15605214F9FD}" type="pres">
      <dgm:prSet presAssocID="{DE3B967C-9577-4ADE-95D2-E23AFA942254}" presName="aSpace" presStyleCnt="0"/>
      <dgm:spPr/>
    </dgm:pt>
  </dgm:ptLst>
  <dgm:cxnLst>
    <dgm:cxn modelId="{1A8DE02B-5A55-45E5-9B26-F11894802DC0}" type="presOf" srcId="{DE3B967C-9577-4ADE-95D2-E23AFA942254}" destId="{6A62DDD0-E9D3-471B-A696-DC2BADA584D8}" srcOrd="0" destOrd="0" presId="urn:microsoft.com/office/officeart/2005/8/layout/pyramid2"/>
    <dgm:cxn modelId="{CAE41FFB-E047-48A3-A769-E11FE5915FB3}" type="presOf" srcId="{DBEADF26-C8BA-4D3F-AAB9-FF2E620D809D}" destId="{A4F71703-F043-49D2-8437-4D716328995D}" srcOrd="0" destOrd="0" presId="urn:microsoft.com/office/officeart/2005/8/layout/pyramid2"/>
    <dgm:cxn modelId="{A86177FC-FE56-4ECA-B1AD-0EE0EEE93B51}" srcId="{DBEADF26-C8BA-4D3F-AAB9-FF2E620D809D}" destId="{DE3B967C-9577-4ADE-95D2-E23AFA942254}" srcOrd="0" destOrd="0" parTransId="{AD56EA87-B078-47D3-AC36-F9EBD371F9B0}" sibTransId="{393932B6-F5D8-4EDD-BC92-CA0E5AE320CE}"/>
    <dgm:cxn modelId="{1C7E1538-61CF-4B3B-891C-D32EDAF91A30}" type="presParOf" srcId="{A4F71703-F043-49D2-8437-4D716328995D}" destId="{0F4AAD61-6D2E-4B2C-822D-5214C459BDA8}" srcOrd="0" destOrd="0" presId="urn:microsoft.com/office/officeart/2005/8/layout/pyramid2"/>
    <dgm:cxn modelId="{D1CE82B1-F50B-40A2-8766-B071D49DD65F}" type="presParOf" srcId="{A4F71703-F043-49D2-8437-4D716328995D}" destId="{44F15B92-782D-4FAC-A06D-2B6E1F22BFCC}" srcOrd="1" destOrd="0" presId="urn:microsoft.com/office/officeart/2005/8/layout/pyramid2"/>
    <dgm:cxn modelId="{9C237403-F2EE-4DBB-B8C2-C2466091501F}" type="presParOf" srcId="{44F15B92-782D-4FAC-A06D-2B6E1F22BFCC}" destId="{6A62DDD0-E9D3-471B-A696-DC2BADA584D8}" srcOrd="0" destOrd="0" presId="urn:microsoft.com/office/officeart/2005/8/layout/pyramid2"/>
    <dgm:cxn modelId="{1B1A026F-21AC-416E-B045-9B3A429980BA}" type="presParOf" srcId="{44F15B92-782D-4FAC-A06D-2B6E1F22BFCC}" destId="{5EB746A9-2E99-4B16-9368-15605214F9FD}"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EADF26-C8BA-4D3F-AAB9-FF2E620D809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E3B967C-9577-4ADE-95D2-E23AFA942254}">
      <dgm:prSet custT="1"/>
      <dgm:spPr/>
      <dgm:t>
        <a:bodyPr/>
        <a:lstStyle/>
        <a:p>
          <a:r>
            <a:rPr lang="en-US" sz="1600" dirty="0"/>
            <a:t>WISEcode has a vast database of consumer packaged foods to categorize minimal features with high predictive power.</a:t>
          </a:r>
        </a:p>
      </dgm:t>
    </dgm:pt>
    <dgm:pt modelId="{AD56EA87-B078-47D3-AC36-F9EBD371F9B0}" type="parTrans" cxnId="{A86177FC-FE56-4ECA-B1AD-0EE0EEE93B51}">
      <dgm:prSet/>
      <dgm:spPr/>
      <dgm:t>
        <a:bodyPr/>
        <a:lstStyle/>
        <a:p>
          <a:endParaRPr lang="en-US"/>
        </a:p>
      </dgm:t>
    </dgm:pt>
    <dgm:pt modelId="{393932B6-F5D8-4EDD-BC92-CA0E5AE320CE}" type="sibTrans" cxnId="{A86177FC-FE56-4ECA-B1AD-0EE0EEE93B51}">
      <dgm:prSet/>
      <dgm:spPr/>
      <dgm:t>
        <a:bodyPr/>
        <a:lstStyle/>
        <a:p>
          <a:endParaRPr lang="en-US"/>
        </a:p>
      </dgm:t>
    </dgm:pt>
    <dgm:pt modelId="{F632FE1B-1D71-476F-9BB6-6DD625D58869}">
      <dgm:prSet custT="1"/>
      <dgm:spPr/>
      <dgm:t>
        <a:bodyPr/>
        <a:lstStyle/>
        <a:p>
          <a:r>
            <a:rPr lang="en-US" sz="1600" dirty="0"/>
            <a:t> Stage 1: Create an ML algorithm to discern whether the given food is "bread" or not.</a:t>
          </a:r>
        </a:p>
      </dgm:t>
    </dgm:pt>
    <dgm:pt modelId="{0A97D3BB-EC90-4F2D-8352-604F7BC2C181}" type="parTrans" cxnId="{A8960901-02B2-4B17-8928-8FDCE4C3D1F0}">
      <dgm:prSet/>
      <dgm:spPr/>
      <dgm:t>
        <a:bodyPr/>
        <a:lstStyle/>
        <a:p>
          <a:endParaRPr lang="en-US"/>
        </a:p>
      </dgm:t>
    </dgm:pt>
    <dgm:pt modelId="{BCF91C3D-7F31-4AC7-988D-55276C73CCC6}" type="sibTrans" cxnId="{A8960901-02B2-4B17-8928-8FDCE4C3D1F0}">
      <dgm:prSet/>
      <dgm:spPr/>
      <dgm:t>
        <a:bodyPr/>
        <a:lstStyle/>
        <a:p>
          <a:endParaRPr lang="en-US"/>
        </a:p>
      </dgm:t>
    </dgm:pt>
    <dgm:pt modelId="{A4F71703-F043-49D2-8437-4D716328995D}" type="pres">
      <dgm:prSet presAssocID="{DBEADF26-C8BA-4D3F-AAB9-FF2E620D809D}" presName="compositeShape" presStyleCnt="0">
        <dgm:presLayoutVars>
          <dgm:dir/>
          <dgm:resizeHandles/>
        </dgm:presLayoutVars>
      </dgm:prSet>
      <dgm:spPr/>
    </dgm:pt>
    <dgm:pt modelId="{0F4AAD61-6D2E-4B2C-822D-5214C459BDA8}" type="pres">
      <dgm:prSet presAssocID="{DBEADF26-C8BA-4D3F-AAB9-FF2E620D809D}" presName="pyramid" presStyleLbl="node1" presStyleIdx="0" presStyleCnt="1"/>
      <dgm:spPr/>
    </dgm:pt>
    <dgm:pt modelId="{44F15B92-782D-4FAC-A06D-2B6E1F22BFCC}" type="pres">
      <dgm:prSet presAssocID="{DBEADF26-C8BA-4D3F-AAB9-FF2E620D809D}" presName="theList" presStyleCnt="0"/>
      <dgm:spPr/>
    </dgm:pt>
    <dgm:pt modelId="{6A62DDD0-E9D3-471B-A696-DC2BADA584D8}" type="pres">
      <dgm:prSet presAssocID="{DE3B967C-9577-4ADE-95D2-E23AFA942254}" presName="aNode" presStyleLbl="fgAcc1" presStyleIdx="0" presStyleCnt="2" custScaleX="155643" custScaleY="135386" custLinFactNeighborX="8123" custLinFactNeighborY="39437">
        <dgm:presLayoutVars>
          <dgm:bulletEnabled val="1"/>
        </dgm:presLayoutVars>
      </dgm:prSet>
      <dgm:spPr/>
    </dgm:pt>
    <dgm:pt modelId="{5EB746A9-2E99-4B16-9368-15605214F9FD}" type="pres">
      <dgm:prSet presAssocID="{DE3B967C-9577-4ADE-95D2-E23AFA942254}" presName="aSpace" presStyleCnt="0"/>
      <dgm:spPr/>
    </dgm:pt>
    <dgm:pt modelId="{0F646A4D-824A-4838-B4CA-6A18115C9863}" type="pres">
      <dgm:prSet presAssocID="{F632FE1B-1D71-476F-9BB6-6DD625D58869}" presName="aNode" presStyleLbl="fgAcc1" presStyleIdx="1" presStyleCnt="2" custScaleX="157040" custScaleY="128341" custLinFactY="19748" custLinFactNeighborX="6820" custLinFactNeighborY="100000">
        <dgm:presLayoutVars>
          <dgm:bulletEnabled val="1"/>
        </dgm:presLayoutVars>
      </dgm:prSet>
      <dgm:spPr/>
    </dgm:pt>
    <dgm:pt modelId="{ADCF3006-7272-4848-81BC-2A0C8DA5D5B5}" type="pres">
      <dgm:prSet presAssocID="{F632FE1B-1D71-476F-9BB6-6DD625D58869}" presName="aSpace" presStyleCnt="0"/>
      <dgm:spPr/>
    </dgm:pt>
  </dgm:ptLst>
  <dgm:cxnLst>
    <dgm:cxn modelId="{A8960901-02B2-4B17-8928-8FDCE4C3D1F0}" srcId="{DBEADF26-C8BA-4D3F-AAB9-FF2E620D809D}" destId="{F632FE1B-1D71-476F-9BB6-6DD625D58869}" srcOrd="1" destOrd="0" parTransId="{0A97D3BB-EC90-4F2D-8352-604F7BC2C181}" sibTransId="{BCF91C3D-7F31-4AC7-988D-55276C73CCC6}"/>
    <dgm:cxn modelId="{1A8DE02B-5A55-45E5-9B26-F11894802DC0}" type="presOf" srcId="{DE3B967C-9577-4ADE-95D2-E23AFA942254}" destId="{6A62DDD0-E9D3-471B-A696-DC2BADA584D8}" srcOrd="0" destOrd="0" presId="urn:microsoft.com/office/officeart/2005/8/layout/pyramid2"/>
    <dgm:cxn modelId="{A90E13CA-20F8-43FF-887A-AE5A9AF42459}" type="presOf" srcId="{F632FE1B-1D71-476F-9BB6-6DD625D58869}" destId="{0F646A4D-824A-4838-B4CA-6A18115C9863}" srcOrd="0" destOrd="0" presId="urn:microsoft.com/office/officeart/2005/8/layout/pyramid2"/>
    <dgm:cxn modelId="{CAE41FFB-E047-48A3-A769-E11FE5915FB3}" type="presOf" srcId="{DBEADF26-C8BA-4D3F-AAB9-FF2E620D809D}" destId="{A4F71703-F043-49D2-8437-4D716328995D}" srcOrd="0" destOrd="0" presId="urn:microsoft.com/office/officeart/2005/8/layout/pyramid2"/>
    <dgm:cxn modelId="{A86177FC-FE56-4ECA-B1AD-0EE0EEE93B51}" srcId="{DBEADF26-C8BA-4D3F-AAB9-FF2E620D809D}" destId="{DE3B967C-9577-4ADE-95D2-E23AFA942254}" srcOrd="0" destOrd="0" parTransId="{AD56EA87-B078-47D3-AC36-F9EBD371F9B0}" sibTransId="{393932B6-F5D8-4EDD-BC92-CA0E5AE320CE}"/>
    <dgm:cxn modelId="{1C7E1538-61CF-4B3B-891C-D32EDAF91A30}" type="presParOf" srcId="{A4F71703-F043-49D2-8437-4D716328995D}" destId="{0F4AAD61-6D2E-4B2C-822D-5214C459BDA8}" srcOrd="0" destOrd="0" presId="urn:microsoft.com/office/officeart/2005/8/layout/pyramid2"/>
    <dgm:cxn modelId="{D1CE82B1-F50B-40A2-8766-B071D49DD65F}" type="presParOf" srcId="{A4F71703-F043-49D2-8437-4D716328995D}" destId="{44F15B92-782D-4FAC-A06D-2B6E1F22BFCC}" srcOrd="1" destOrd="0" presId="urn:microsoft.com/office/officeart/2005/8/layout/pyramid2"/>
    <dgm:cxn modelId="{9C237403-F2EE-4DBB-B8C2-C2466091501F}" type="presParOf" srcId="{44F15B92-782D-4FAC-A06D-2B6E1F22BFCC}" destId="{6A62DDD0-E9D3-471B-A696-DC2BADA584D8}" srcOrd="0" destOrd="0" presId="urn:microsoft.com/office/officeart/2005/8/layout/pyramid2"/>
    <dgm:cxn modelId="{1B1A026F-21AC-416E-B045-9B3A429980BA}" type="presParOf" srcId="{44F15B92-782D-4FAC-A06D-2B6E1F22BFCC}" destId="{5EB746A9-2E99-4B16-9368-15605214F9FD}" srcOrd="1" destOrd="0" presId="urn:microsoft.com/office/officeart/2005/8/layout/pyramid2"/>
    <dgm:cxn modelId="{457FAF8B-048A-4FDB-9DEA-0FF4DA8A398D}" type="presParOf" srcId="{44F15B92-782D-4FAC-A06D-2B6E1F22BFCC}" destId="{0F646A4D-824A-4838-B4CA-6A18115C9863}" srcOrd="2" destOrd="0" presId="urn:microsoft.com/office/officeart/2005/8/layout/pyramid2"/>
    <dgm:cxn modelId="{16186BAF-EF5B-40FD-91E3-48A9089F7E4D}" type="presParOf" srcId="{44F15B92-782D-4FAC-A06D-2B6E1F22BFCC}" destId="{ADCF3006-7272-4848-81BC-2A0C8DA5D5B5}" srcOrd="3"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EADF26-C8BA-4D3F-AAB9-FF2E620D809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E3B967C-9577-4ADE-95D2-E23AFA942254}">
      <dgm:prSet custT="1"/>
      <dgm:spPr/>
      <dgm:t>
        <a:bodyPr/>
        <a:lstStyle/>
        <a:p>
          <a:r>
            <a:rPr lang="en-US" sz="1600" dirty="0"/>
            <a:t>WISEcode has a vast database of consumer packaged foods to categorize minimal features with high predictive power.</a:t>
          </a:r>
        </a:p>
      </dgm:t>
    </dgm:pt>
    <dgm:pt modelId="{AD56EA87-B078-47D3-AC36-F9EBD371F9B0}" type="parTrans" cxnId="{A86177FC-FE56-4ECA-B1AD-0EE0EEE93B51}">
      <dgm:prSet/>
      <dgm:spPr/>
      <dgm:t>
        <a:bodyPr/>
        <a:lstStyle/>
        <a:p>
          <a:endParaRPr lang="en-US"/>
        </a:p>
      </dgm:t>
    </dgm:pt>
    <dgm:pt modelId="{393932B6-F5D8-4EDD-BC92-CA0E5AE320CE}" type="sibTrans" cxnId="{A86177FC-FE56-4ECA-B1AD-0EE0EEE93B51}">
      <dgm:prSet/>
      <dgm:spPr/>
      <dgm:t>
        <a:bodyPr/>
        <a:lstStyle/>
        <a:p>
          <a:endParaRPr lang="en-US"/>
        </a:p>
      </dgm:t>
    </dgm:pt>
    <dgm:pt modelId="{F632FE1B-1D71-476F-9BB6-6DD625D58869}">
      <dgm:prSet custT="1"/>
      <dgm:spPr/>
      <dgm:t>
        <a:bodyPr/>
        <a:lstStyle/>
        <a:p>
          <a:r>
            <a:rPr lang="en-US" sz="1600" dirty="0"/>
            <a:t> Stage 1: Create an ML algorithm to discern whether the given food is "bread" or not.</a:t>
          </a:r>
        </a:p>
      </dgm:t>
    </dgm:pt>
    <dgm:pt modelId="{0A97D3BB-EC90-4F2D-8352-604F7BC2C181}" type="parTrans" cxnId="{A8960901-02B2-4B17-8928-8FDCE4C3D1F0}">
      <dgm:prSet/>
      <dgm:spPr/>
      <dgm:t>
        <a:bodyPr/>
        <a:lstStyle/>
        <a:p>
          <a:endParaRPr lang="en-US"/>
        </a:p>
      </dgm:t>
    </dgm:pt>
    <dgm:pt modelId="{BCF91C3D-7F31-4AC7-988D-55276C73CCC6}" type="sibTrans" cxnId="{A8960901-02B2-4B17-8928-8FDCE4C3D1F0}">
      <dgm:prSet/>
      <dgm:spPr/>
      <dgm:t>
        <a:bodyPr/>
        <a:lstStyle/>
        <a:p>
          <a:endParaRPr lang="en-US"/>
        </a:p>
      </dgm:t>
    </dgm:pt>
    <dgm:pt modelId="{6DC0A9FC-B7FB-4DA4-A699-1B4E6ECD7D04}">
      <dgm:prSet custT="1"/>
      <dgm:spPr/>
      <dgm:t>
        <a:bodyPr/>
        <a:lstStyle/>
        <a:p>
          <a:r>
            <a:rPr lang="en-US" sz="1600" dirty="0"/>
            <a:t> Stage 2:Whether a given food is a muffin, donut, flatbread, etc.</a:t>
          </a:r>
        </a:p>
      </dgm:t>
    </dgm:pt>
    <dgm:pt modelId="{45DB7283-7DC0-4236-83E0-9A92AADF3222}" type="parTrans" cxnId="{D36172FB-964D-417B-B1E7-3A62A6A95712}">
      <dgm:prSet/>
      <dgm:spPr/>
      <dgm:t>
        <a:bodyPr/>
        <a:lstStyle/>
        <a:p>
          <a:endParaRPr lang="en-US"/>
        </a:p>
      </dgm:t>
    </dgm:pt>
    <dgm:pt modelId="{44D750ED-045A-4DD9-9091-CBE7E3D75279}" type="sibTrans" cxnId="{D36172FB-964D-417B-B1E7-3A62A6A95712}">
      <dgm:prSet/>
      <dgm:spPr/>
      <dgm:t>
        <a:bodyPr/>
        <a:lstStyle/>
        <a:p>
          <a:endParaRPr lang="en-US"/>
        </a:p>
      </dgm:t>
    </dgm:pt>
    <dgm:pt modelId="{A4F71703-F043-49D2-8437-4D716328995D}" type="pres">
      <dgm:prSet presAssocID="{DBEADF26-C8BA-4D3F-AAB9-FF2E620D809D}" presName="compositeShape" presStyleCnt="0">
        <dgm:presLayoutVars>
          <dgm:dir/>
          <dgm:resizeHandles/>
        </dgm:presLayoutVars>
      </dgm:prSet>
      <dgm:spPr/>
    </dgm:pt>
    <dgm:pt modelId="{0F4AAD61-6D2E-4B2C-822D-5214C459BDA8}" type="pres">
      <dgm:prSet presAssocID="{DBEADF26-C8BA-4D3F-AAB9-FF2E620D809D}" presName="pyramid" presStyleLbl="node1" presStyleIdx="0" presStyleCnt="1"/>
      <dgm:spPr/>
    </dgm:pt>
    <dgm:pt modelId="{44F15B92-782D-4FAC-A06D-2B6E1F22BFCC}" type="pres">
      <dgm:prSet presAssocID="{DBEADF26-C8BA-4D3F-AAB9-FF2E620D809D}" presName="theList" presStyleCnt="0"/>
      <dgm:spPr/>
    </dgm:pt>
    <dgm:pt modelId="{6A62DDD0-E9D3-471B-A696-DC2BADA584D8}" type="pres">
      <dgm:prSet presAssocID="{DE3B967C-9577-4ADE-95D2-E23AFA942254}" presName="aNode" presStyleLbl="fgAcc1" presStyleIdx="0" presStyleCnt="3" custScaleX="155643" custScaleY="135386" custLinFactNeighborX="8123" custLinFactNeighborY="39437">
        <dgm:presLayoutVars>
          <dgm:bulletEnabled val="1"/>
        </dgm:presLayoutVars>
      </dgm:prSet>
      <dgm:spPr/>
    </dgm:pt>
    <dgm:pt modelId="{5EB746A9-2E99-4B16-9368-15605214F9FD}" type="pres">
      <dgm:prSet presAssocID="{DE3B967C-9577-4ADE-95D2-E23AFA942254}" presName="aSpace" presStyleCnt="0"/>
      <dgm:spPr/>
    </dgm:pt>
    <dgm:pt modelId="{0F646A4D-824A-4838-B4CA-6A18115C9863}" type="pres">
      <dgm:prSet presAssocID="{F632FE1B-1D71-476F-9BB6-6DD625D58869}" presName="aNode" presStyleLbl="fgAcc1" presStyleIdx="1" presStyleCnt="3" custScaleX="157040" custScaleY="128341" custLinFactY="19748" custLinFactNeighborX="6820" custLinFactNeighborY="100000">
        <dgm:presLayoutVars>
          <dgm:bulletEnabled val="1"/>
        </dgm:presLayoutVars>
      </dgm:prSet>
      <dgm:spPr/>
    </dgm:pt>
    <dgm:pt modelId="{ADCF3006-7272-4848-81BC-2A0C8DA5D5B5}" type="pres">
      <dgm:prSet presAssocID="{F632FE1B-1D71-476F-9BB6-6DD625D58869}" presName="aSpace" presStyleCnt="0"/>
      <dgm:spPr/>
    </dgm:pt>
    <dgm:pt modelId="{826777F8-C5F8-4C7C-AECA-B8A7443F91B9}" type="pres">
      <dgm:prSet presAssocID="{6DC0A9FC-B7FB-4DA4-A699-1B4E6ECD7D04}" presName="aNode" presStyleLbl="fgAcc1" presStyleIdx="2" presStyleCnt="3" custScaleX="158617" custScaleY="126341" custLinFactY="40714" custLinFactNeighborX="6585" custLinFactNeighborY="100000">
        <dgm:presLayoutVars>
          <dgm:bulletEnabled val="1"/>
        </dgm:presLayoutVars>
      </dgm:prSet>
      <dgm:spPr/>
    </dgm:pt>
    <dgm:pt modelId="{AB6E9DFC-A5D4-4A66-9A6E-7D11D339449C}" type="pres">
      <dgm:prSet presAssocID="{6DC0A9FC-B7FB-4DA4-A699-1B4E6ECD7D04}" presName="aSpace" presStyleCnt="0"/>
      <dgm:spPr/>
    </dgm:pt>
  </dgm:ptLst>
  <dgm:cxnLst>
    <dgm:cxn modelId="{A8960901-02B2-4B17-8928-8FDCE4C3D1F0}" srcId="{DBEADF26-C8BA-4D3F-AAB9-FF2E620D809D}" destId="{F632FE1B-1D71-476F-9BB6-6DD625D58869}" srcOrd="1" destOrd="0" parTransId="{0A97D3BB-EC90-4F2D-8352-604F7BC2C181}" sibTransId="{BCF91C3D-7F31-4AC7-988D-55276C73CCC6}"/>
    <dgm:cxn modelId="{1A8DE02B-5A55-45E5-9B26-F11894802DC0}" type="presOf" srcId="{DE3B967C-9577-4ADE-95D2-E23AFA942254}" destId="{6A62DDD0-E9D3-471B-A696-DC2BADA584D8}" srcOrd="0" destOrd="0" presId="urn:microsoft.com/office/officeart/2005/8/layout/pyramid2"/>
    <dgm:cxn modelId="{BB65E976-3E0C-4ED8-9422-3BB34CC23C7B}" type="presOf" srcId="{6DC0A9FC-B7FB-4DA4-A699-1B4E6ECD7D04}" destId="{826777F8-C5F8-4C7C-AECA-B8A7443F91B9}" srcOrd="0" destOrd="0" presId="urn:microsoft.com/office/officeart/2005/8/layout/pyramid2"/>
    <dgm:cxn modelId="{A90E13CA-20F8-43FF-887A-AE5A9AF42459}" type="presOf" srcId="{F632FE1B-1D71-476F-9BB6-6DD625D58869}" destId="{0F646A4D-824A-4838-B4CA-6A18115C9863}" srcOrd="0" destOrd="0" presId="urn:microsoft.com/office/officeart/2005/8/layout/pyramid2"/>
    <dgm:cxn modelId="{CAE41FFB-E047-48A3-A769-E11FE5915FB3}" type="presOf" srcId="{DBEADF26-C8BA-4D3F-AAB9-FF2E620D809D}" destId="{A4F71703-F043-49D2-8437-4D716328995D}" srcOrd="0" destOrd="0" presId="urn:microsoft.com/office/officeart/2005/8/layout/pyramid2"/>
    <dgm:cxn modelId="{D36172FB-964D-417B-B1E7-3A62A6A95712}" srcId="{DBEADF26-C8BA-4D3F-AAB9-FF2E620D809D}" destId="{6DC0A9FC-B7FB-4DA4-A699-1B4E6ECD7D04}" srcOrd="2" destOrd="0" parTransId="{45DB7283-7DC0-4236-83E0-9A92AADF3222}" sibTransId="{44D750ED-045A-4DD9-9091-CBE7E3D75279}"/>
    <dgm:cxn modelId="{A86177FC-FE56-4ECA-B1AD-0EE0EEE93B51}" srcId="{DBEADF26-C8BA-4D3F-AAB9-FF2E620D809D}" destId="{DE3B967C-9577-4ADE-95D2-E23AFA942254}" srcOrd="0" destOrd="0" parTransId="{AD56EA87-B078-47D3-AC36-F9EBD371F9B0}" sibTransId="{393932B6-F5D8-4EDD-BC92-CA0E5AE320CE}"/>
    <dgm:cxn modelId="{1C7E1538-61CF-4B3B-891C-D32EDAF91A30}" type="presParOf" srcId="{A4F71703-F043-49D2-8437-4D716328995D}" destId="{0F4AAD61-6D2E-4B2C-822D-5214C459BDA8}" srcOrd="0" destOrd="0" presId="urn:microsoft.com/office/officeart/2005/8/layout/pyramid2"/>
    <dgm:cxn modelId="{D1CE82B1-F50B-40A2-8766-B071D49DD65F}" type="presParOf" srcId="{A4F71703-F043-49D2-8437-4D716328995D}" destId="{44F15B92-782D-4FAC-A06D-2B6E1F22BFCC}" srcOrd="1" destOrd="0" presId="urn:microsoft.com/office/officeart/2005/8/layout/pyramid2"/>
    <dgm:cxn modelId="{9C237403-F2EE-4DBB-B8C2-C2466091501F}" type="presParOf" srcId="{44F15B92-782D-4FAC-A06D-2B6E1F22BFCC}" destId="{6A62DDD0-E9D3-471B-A696-DC2BADA584D8}" srcOrd="0" destOrd="0" presId="urn:microsoft.com/office/officeart/2005/8/layout/pyramid2"/>
    <dgm:cxn modelId="{1B1A026F-21AC-416E-B045-9B3A429980BA}" type="presParOf" srcId="{44F15B92-782D-4FAC-A06D-2B6E1F22BFCC}" destId="{5EB746A9-2E99-4B16-9368-15605214F9FD}" srcOrd="1" destOrd="0" presId="urn:microsoft.com/office/officeart/2005/8/layout/pyramid2"/>
    <dgm:cxn modelId="{457FAF8B-048A-4FDB-9DEA-0FF4DA8A398D}" type="presParOf" srcId="{44F15B92-782D-4FAC-A06D-2B6E1F22BFCC}" destId="{0F646A4D-824A-4838-B4CA-6A18115C9863}" srcOrd="2" destOrd="0" presId="urn:microsoft.com/office/officeart/2005/8/layout/pyramid2"/>
    <dgm:cxn modelId="{16186BAF-EF5B-40FD-91E3-48A9089F7E4D}" type="presParOf" srcId="{44F15B92-782D-4FAC-A06D-2B6E1F22BFCC}" destId="{ADCF3006-7272-4848-81BC-2A0C8DA5D5B5}" srcOrd="3" destOrd="0" presId="urn:microsoft.com/office/officeart/2005/8/layout/pyramid2"/>
    <dgm:cxn modelId="{B6F6E277-A60E-41FD-AE95-DF174A1E4F0B}" type="presParOf" srcId="{44F15B92-782D-4FAC-A06D-2B6E1F22BFCC}" destId="{826777F8-C5F8-4C7C-AECA-B8A7443F91B9}" srcOrd="4" destOrd="0" presId="urn:microsoft.com/office/officeart/2005/8/layout/pyramid2"/>
    <dgm:cxn modelId="{7A4DECFA-A0CA-4071-9AFF-BABE8A7D9EBA}" type="presParOf" srcId="{44F15B92-782D-4FAC-A06D-2B6E1F22BFCC}" destId="{AB6E9DFC-A5D4-4A66-9A6E-7D11D339449C}"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EADF26-C8BA-4D3F-AAB9-FF2E620D809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DE3B967C-9577-4ADE-95D2-E23AFA942254}">
      <dgm:prSet custT="1"/>
      <dgm:spPr/>
      <dgm:t>
        <a:bodyPr/>
        <a:lstStyle/>
        <a:p>
          <a:r>
            <a:rPr lang="en-US" sz="1600" dirty="0"/>
            <a:t>WISEcode has a vast database of consumer packaged foods to categorize minimal features with high predictive power.</a:t>
          </a:r>
        </a:p>
      </dgm:t>
    </dgm:pt>
    <dgm:pt modelId="{AD56EA87-B078-47D3-AC36-F9EBD371F9B0}" type="parTrans" cxnId="{A86177FC-FE56-4ECA-B1AD-0EE0EEE93B51}">
      <dgm:prSet/>
      <dgm:spPr/>
      <dgm:t>
        <a:bodyPr/>
        <a:lstStyle/>
        <a:p>
          <a:endParaRPr lang="en-US"/>
        </a:p>
      </dgm:t>
    </dgm:pt>
    <dgm:pt modelId="{393932B6-F5D8-4EDD-BC92-CA0E5AE320CE}" type="sibTrans" cxnId="{A86177FC-FE56-4ECA-B1AD-0EE0EEE93B51}">
      <dgm:prSet/>
      <dgm:spPr/>
      <dgm:t>
        <a:bodyPr/>
        <a:lstStyle/>
        <a:p>
          <a:endParaRPr lang="en-US"/>
        </a:p>
      </dgm:t>
    </dgm:pt>
    <dgm:pt modelId="{F632FE1B-1D71-476F-9BB6-6DD625D58869}">
      <dgm:prSet custT="1"/>
      <dgm:spPr/>
      <dgm:t>
        <a:bodyPr/>
        <a:lstStyle/>
        <a:p>
          <a:r>
            <a:rPr lang="en-US" sz="1600" dirty="0"/>
            <a:t> Stage 1: Create an ML algorithm to discern whether the given food is "bread" or not.</a:t>
          </a:r>
        </a:p>
      </dgm:t>
    </dgm:pt>
    <dgm:pt modelId="{0A97D3BB-EC90-4F2D-8352-604F7BC2C181}" type="parTrans" cxnId="{A8960901-02B2-4B17-8928-8FDCE4C3D1F0}">
      <dgm:prSet/>
      <dgm:spPr/>
      <dgm:t>
        <a:bodyPr/>
        <a:lstStyle/>
        <a:p>
          <a:endParaRPr lang="en-US"/>
        </a:p>
      </dgm:t>
    </dgm:pt>
    <dgm:pt modelId="{BCF91C3D-7F31-4AC7-988D-55276C73CCC6}" type="sibTrans" cxnId="{A8960901-02B2-4B17-8928-8FDCE4C3D1F0}">
      <dgm:prSet/>
      <dgm:spPr/>
      <dgm:t>
        <a:bodyPr/>
        <a:lstStyle/>
        <a:p>
          <a:endParaRPr lang="en-US"/>
        </a:p>
      </dgm:t>
    </dgm:pt>
    <dgm:pt modelId="{6DC0A9FC-B7FB-4DA4-A699-1B4E6ECD7D04}">
      <dgm:prSet custT="1"/>
      <dgm:spPr/>
      <dgm:t>
        <a:bodyPr/>
        <a:lstStyle/>
        <a:p>
          <a:r>
            <a:rPr lang="en-US" sz="1600" dirty="0"/>
            <a:t> Stage 2:Whether a given food is a muffin, donut, flatbread, etc.</a:t>
          </a:r>
        </a:p>
      </dgm:t>
    </dgm:pt>
    <dgm:pt modelId="{45DB7283-7DC0-4236-83E0-9A92AADF3222}" type="parTrans" cxnId="{D36172FB-964D-417B-B1E7-3A62A6A95712}">
      <dgm:prSet/>
      <dgm:spPr/>
      <dgm:t>
        <a:bodyPr/>
        <a:lstStyle/>
        <a:p>
          <a:endParaRPr lang="en-US"/>
        </a:p>
      </dgm:t>
    </dgm:pt>
    <dgm:pt modelId="{44D750ED-045A-4DD9-9091-CBE7E3D75279}" type="sibTrans" cxnId="{D36172FB-964D-417B-B1E7-3A62A6A95712}">
      <dgm:prSet/>
      <dgm:spPr/>
      <dgm:t>
        <a:bodyPr/>
        <a:lstStyle/>
        <a:p>
          <a:endParaRPr lang="en-US"/>
        </a:p>
      </dgm:t>
    </dgm:pt>
    <dgm:pt modelId="{70A402D3-8F35-4DD9-925B-CE62B24B1413}">
      <dgm:prSet custT="1"/>
      <dgm:spPr/>
      <dgm:t>
        <a:bodyPr/>
        <a:lstStyle/>
        <a:p>
          <a:r>
            <a:rPr lang="en-US" sz="1600" dirty="0"/>
            <a:t>Final goal: To input food data to the ML model that correctly identifies it from a broad range of categories.</a:t>
          </a:r>
        </a:p>
      </dgm:t>
    </dgm:pt>
    <dgm:pt modelId="{D1B703BE-1BB1-4AFD-B2D2-C9F98913FB43}" type="parTrans" cxnId="{86819A33-FCF8-4F67-9647-62E6930902C2}">
      <dgm:prSet/>
      <dgm:spPr/>
      <dgm:t>
        <a:bodyPr/>
        <a:lstStyle/>
        <a:p>
          <a:endParaRPr lang="en-US"/>
        </a:p>
      </dgm:t>
    </dgm:pt>
    <dgm:pt modelId="{55E67F16-48A1-47E3-8516-CFA7E4A99591}" type="sibTrans" cxnId="{86819A33-FCF8-4F67-9647-62E6930902C2}">
      <dgm:prSet/>
      <dgm:spPr/>
      <dgm:t>
        <a:bodyPr/>
        <a:lstStyle/>
        <a:p>
          <a:endParaRPr lang="en-US"/>
        </a:p>
      </dgm:t>
    </dgm:pt>
    <dgm:pt modelId="{A4F71703-F043-49D2-8437-4D716328995D}" type="pres">
      <dgm:prSet presAssocID="{DBEADF26-C8BA-4D3F-AAB9-FF2E620D809D}" presName="compositeShape" presStyleCnt="0">
        <dgm:presLayoutVars>
          <dgm:dir/>
          <dgm:resizeHandles/>
        </dgm:presLayoutVars>
      </dgm:prSet>
      <dgm:spPr/>
    </dgm:pt>
    <dgm:pt modelId="{0F4AAD61-6D2E-4B2C-822D-5214C459BDA8}" type="pres">
      <dgm:prSet presAssocID="{DBEADF26-C8BA-4D3F-AAB9-FF2E620D809D}" presName="pyramid" presStyleLbl="node1" presStyleIdx="0" presStyleCnt="1"/>
      <dgm:spPr/>
    </dgm:pt>
    <dgm:pt modelId="{44F15B92-782D-4FAC-A06D-2B6E1F22BFCC}" type="pres">
      <dgm:prSet presAssocID="{DBEADF26-C8BA-4D3F-AAB9-FF2E620D809D}" presName="theList" presStyleCnt="0"/>
      <dgm:spPr/>
    </dgm:pt>
    <dgm:pt modelId="{6A62DDD0-E9D3-471B-A696-DC2BADA584D8}" type="pres">
      <dgm:prSet presAssocID="{DE3B967C-9577-4ADE-95D2-E23AFA942254}" presName="aNode" presStyleLbl="fgAcc1" presStyleIdx="0" presStyleCnt="4" custScaleX="155643" custScaleY="135386" custLinFactNeighborX="8123" custLinFactNeighborY="39437">
        <dgm:presLayoutVars>
          <dgm:bulletEnabled val="1"/>
        </dgm:presLayoutVars>
      </dgm:prSet>
      <dgm:spPr/>
    </dgm:pt>
    <dgm:pt modelId="{5EB746A9-2E99-4B16-9368-15605214F9FD}" type="pres">
      <dgm:prSet presAssocID="{DE3B967C-9577-4ADE-95D2-E23AFA942254}" presName="aSpace" presStyleCnt="0"/>
      <dgm:spPr/>
    </dgm:pt>
    <dgm:pt modelId="{0F646A4D-824A-4838-B4CA-6A18115C9863}" type="pres">
      <dgm:prSet presAssocID="{F632FE1B-1D71-476F-9BB6-6DD625D58869}" presName="aNode" presStyleLbl="fgAcc1" presStyleIdx="1" presStyleCnt="4" custScaleX="157040" custScaleY="128341" custLinFactY="19748" custLinFactNeighborX="6820" custLinFactNeighborY="100000">
        <dgm:presLayoutVars>
          <dgm:bulletEnabled val="1"/>
        </dgm:presLayoutVars>
      </dgm:prSet>
      <dgm:spPr/>
    </dgm:pt>
    <dgm:pt modelId="{ADCF3006-7272-4848-81BC-2A0C8DA5D5B5}" type="pres">
      <dgm:prSet presAssocID="{F632FE1B-1D71-476F-9BB6-6DD625D58869}" presName="aSpace" presStyleCnt="0"/>
      <dgm:spPr/>
    </dgm:pt>
    <dgm:pt modelId="{826777F8-C5F8-4C7C-AECA-B8A7443F91B9}" type="pres">
      <dgm:prSet presAssocID="{6DC0A9FC-B7FB-4DA4-A699-1B4E6ECD7D04}" presName="aNode" presStyleLbl="fgAcc1" presStyleIdx="2" presStyleCnt="4" custScaleX="158617" custScaleY="126341" custLinFactY="40714" custLinFactNeighborX="6585" custLinFactNeighborY="100000">
        <dgm:presLayoutVars>
          <dgm:bulletEnabled val="1"/>
        </dgm:presLayoutVars>
      </dgm:prSet>
      <dgm:spPr/>
    </dgm:pt>
    <dgm:pt modelId="{AB6E9DFC-A5D4-4A66-9A6E-7D11D339449C}" type="pres">
      <dgm:prSet presAssocID="{6DC0A9FC-B7FB-4DA4-A699-1B4E6ECD7D04}" presName="aSpace" presStyleCnt="0"/>
      <dgm:spPr/>
    </dgm:pt>
    <dgm:pt modelId="{11C11513-3C66-4BA5-8979-EDCA2D06AD30}" type="pres">
      <dgm:prSet presAssocID="{70A402D3-8F35-4DD9-925B-CE62B24B1413}" presName="aNode" presStyleLbl="fgAcc1" presStyleIdx="3" presStyleCnt="4" custScaleX="156443" custScaleY="130780" custLinFactY="65981" custLinFactNeighborX="4692" custLinFactNeighborY="100000">
        <dgm:presLayoutVars>
          <dgm:bulletEnabled val="1"/>
        </dgm:presLayoutVars>
      </dgm:prSet>
      <dgm:spPr/>
    </dgm:pt>
    <dgm:pt modelId="{A6AD63E3-2DC4-437D-A5DA-227C738EA4CC}" type="pres">
      <dgm:prSet presAssocID="{70A402D3-8F35-4DD9-925B-CE62B24B1413}" presName="aSpace" presStyleCnt="0"/>
      <dgm:spPr/>
    </dgm:pt>
  </dgm:ptLst>
  <dgm:cxnLst>
    <dgm:cxn modelId="{A8960901-02B2-4B17-8928-8FDCE4C3D1F0}" srcId="{DBEADF26-C8BA-4D3F-AAB9-FF2E620D809D}" destId="{F632FE1B-1D71-476F-9BB6-6DD625D58869}" srcOrd="1" destOrd="0" parTransId="{0A97D3BB-EC90-4F2D-8352-604F7BC2C181}" sibTransId="{BCF91C3D-7F31-4AC7-988D-55276C73CCC6}"/>
    <dgm:cxn modelId="{1A8DE02B-5A55-45E5-9B26-F11894802DC0}" type="presOf" srcId="{DE3B967C-9577-4ADE-95D2-E23AFA942254}" destId="{6A62DDD0-E9D3-471B-A696-DC2BADA584D8}" srcOrd="0" destOrd="0" presId="urn:microsoft.com/office/officeart/2005/8/layout/pyramid2"/>
    <dgm:cxn modelId="{86819A33-FCF8-4F67-9647-62E6930902C2}" srcId="{DBEADF26-C8BA-4D3F-AAB9-FF2E620D809D}" destId="{70A402D3-8F35-4DD9-925B-CE62B24B1413}" srcOrd="3" destOrd="0" parTransId="{D1B703BE-1BB1-4AFD-B2D2-C9F98913FB43}" sibTransId="{55E67F16-48A1-47E3-8516-CFA7E4A99591}"/>
    <dgm:cxn modelId="{BB65E976-3E0C-4ED8-9422-3BB34CC23C7B}" type="presOf" srcId="{6DC0A9FC-B7FB-4DA4-A699-1B4E6ECD7D04}" destId="{826777F8-C5F8-4C7C-AECA-B8A7443F91B9}" srcOrd="0" destOrd="0" presId="urn:microsoft.com/office/officeart/2005/8/layout/pyramid2"/>
    <dgm:cxn modelId="{84327B88-8B2E-4EFC-A66B-750ECD7E3AC2}" type="presOf" srcId="{70A402D3-8F35-4DD9-925B-CE62B24B1413}" destId="{11C11513-3C66-4BA5-8979-EDCA2D06AD30}" srcOrd="0" destOrd="0" presId="urn:microsoft.com/office/officeart/2005/8/layout/pyramid2"/>
    <dgm:cxn modelId="{A90E13CA-20F8-43FF-887A-AE5A9AF42459}" type="presOf" srcId="{F632FE1B-1D71-476F-9BB6-6DD625D58869}" destId="{0F646A4D-824A-4838-B4CA-6A18115C9863}" srcOrd="0" destOrd="0" presId="urn:microsoft.com/office/officeart/2005/8/layout/pyramid2"/>
    <dgm:cxn modelId="{CAE41FFB-E047-48A3-A769-E11FE5915FB3}" type="presOf" srcId="{DBEADF26-C8BA-4D3F-AAB9-FF2E620D809D}" destId="{A4F71703-F043-49D2-8437-4D716328995D}" srcOrd="0" destOrd="0" presId="urn:microsoft.com/office/officeart/2005/8/layout/pyramid2"/>
    <dgm:cxn modelId="{D36172FB-964D-417B-B1E7-3A62A6A95712}" srcId="{DBEADF26-C8BA-4D3F-AAB9-FF2E620D809D}" destId="{6DC0A9FC-B7FB-4DA4-A699-1B4E6ECD7D04}" srcOrd="2" destOrd="0" parTransId="{45DB7283-7DC0-4236-83E0-9A92AADF3222}" sibTransId="{44D750ED-045A-4DD9-9091-CBE7E3D75279}"/>
    <dgm:cxn modelId="{A86177FC-FE56-4ECA-B1AD-0EE0EEE93B51}" srcId="{DBEADF26-C8BA-4D3F-AAB9-FF2E620D809D}" destId="{DE3B967C-9577-4ADE-95D2-E23AFA942254}" srcOrd="0" destOrd="0" parTransId="{AD56EA87-B078-47D3-AC36-F9EBD371F9B0}" sibTransId="{393932B6-F5D8-4EDD-BC92-CA0E5AE320CE}"/>
    <dgm:cxn modelId="{1C7E1538-61CF-4B3B-891C-D32EDAF91A30}" type="presParOf" srcId="{A4F71703-F043-49D2-8437-4D716328995D}" destId="{0F4AAD61-6D2E-4B2C-822D-5214C459BDA8}" srcOrd="0" destOrd="0" presId="urn:microsoft.com/office/officeart/2005/8/layout/pyramid2"/>
    <dgm:cxn modelId="{D1CE82B1-F50B-40A2-8766-B071D49DD65F}" type="presParOf" srcId="{A4F71703-F043-49D2-8437-4D716328995D}" destId="{44F15B92-782D-4FAC-A06D-2B6E1F22BFCC}" srcOrd="1" destOrd="0" presId="urn:microsoft.com/office/officeart/2005/8/layout/pyramid2"/>
    <dgm:cxn modelId="{9C237403-F2EE-4DBB-B8C2-C2466091501F}" type="presParOf" srcId="{44F15B92-782D-4FAC-A06D-2B6E1F22BFCC}" destId="{6A62DDD0-E9D3-471B-A696-DC2BADA584D8}" srcOrd="0" destOrd="0" presId="urn:microsoft.com/office/officeart/2005/8/layout/pyramid2"/>
    <dgm:cxn modelId="{1B1A026F-21AC-416E-B045-9B3A429980BA}" type="presParOf" srcId="{44F15B92-782D-4FAC-A06D-2B6E1F22BFCC}" destId="{5EB746A9-2E99-4B16-9368-15605214F9FD}" srcOrd="1" destOrd="0" presId="urn:microsoft.com/office/officeart/2005/8/layout/pyramid2"/>
    <dgm:cxn modelId="{457FAF8B-048A-4FDB-9DEA-0FF4DA8A398D}" type="presParOf" srcId="{44F15B92-782D-4FAC-A06D-2B6E1F22BFCC}" destId="{0F646A4D-824A-4838-B4CA-6A18115C9863}" srcOrd="2" destOrd="0" presId="urn:microsoft.com/office/officeart/2005/8/layout/pyramid2"/>
    <dgm:cxn modelId="{16186BAF-EF5B-40FD-91E3-48A9089F7E4D}" type="presParOf" srcId="{44F15B92-782D-4FAC-A06D-2B6E1F22BFCC}" destId="{ADCF3006-7272-4848-81BC-2A0C8DA5D5B5}" srcOrd="3" destOrd="0" presId="urn:microsoft.com/office/officeart/2005/8/layout/pyramid2"/>
    <dgm:cxn modelId="{B6F6E277-A60E-41FD-AE95-DF174A1E4F0B}" type="presParOf" srcId="{44F15B92-782D-4FAC-A06D-2B6E1F22BFCC}" destId="{826777F8-C5F8-4C7C-AECA-B8A7443F91B9}" srcOrd="4" destOrd="0" presId="urn:microsoft.com/office/officeart/2005/8/layout/pyramid2"/>
    <dgm:cxn modelId="{7A4DECFA-A0CA-4071-9AFF-BABE8A7D9EBA}" type="presParOf" srcId="{44F15B92-782D-4FAC-A06D-2B6E1F22BFCC}" destId="{AB6E9DFC-A5D4-4A66-9A6E-7D11D339449C}" srcOrd="5" destOrd="0" presId="urn:microsoft.com/office/officeart/2005/8/layout/pyramid2"/>
    <dgm:cxn modelId="{2DD21EE4-D6C9-458D-BB3E-EA918696B00B}" type="presParOf" srcId="{44F15B92-782D-4FAC-A06D-2B6E1F22BFCC}" destId="{11C11513-3C66-4BA5-8979-EDCA2D06AD30}" srcOrd="6" destOrd="0" presId="urn:microsoft.com/office/officeart/2005/8/layout/pyramid2"/>
    <dgm:cxn modelId="{F5AAC014-3FF4-422B-A198-A8F6762EA6F5}" type="presParOf" srcId="{44F15B92-782D-4FAC-A06D-2B6E1F22BFCC}" destId="{A6AD63E3-2DC4-437D-A5DA-227C738EA4CC}"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AD61-6D2E-4B2C-822D-5214C459BDA8}">
      <dsp:nvSpPr>
        <dsp:cNvPr id="0" name=""/>
        <dsp:cNvSpPr/>
      </dsp:nvSpPr>
      <dsp:spPr>
        <a:xfrm>
          <a:off x="1769137" y="0"/>
          <a:ext cx="4350619" cy="435061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2DDD0-E9D3-471B-A696-DC2BADA584D8}">
      <dsp:nvSpPr>
        <dsp:cNvPr id="0" name=""/>
        <dsp:cNvSpPr/>
      </dsp:nvSpPr>
      <dsp:spPr>
        <a:xfrm>
          <a:off x="1710658" y="0"/>
          <a:ext cx="3499529" cy="116210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Project stages</a:t>
          </a:r>
        </a:p>
      </dsp:txBody>
      <dsp:txXfrm>
        <a:off x="1767387" y="56729"/>
        <a:ext cx="3386071" cy="1048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AD61-6D2E-4B2C-822D-5214C459BDA8}">
      <dsp:nvSpPr>
        <dsp:cNvPr id="0" name=""/>
        <dsp:cNvSpPr/>
      </dsp:nvSpPr>
      <dsp:spPr>
        <a:xfrm>
          <a:off x="1543661" y="0"/>
          <a:ext cx="4350619" cy="435061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2DDD0-E9D3-471B-A696-DC2BADA584D8}">
      <dsp:nvSpPr>
        <dsp:cNvPr id="0" name=""/>
        <dsp:cNvSpPr/>
      </dsp:nvSpPr>
      <dsp:spPr>
        <a:xfrm>
          <a:off x="3161916" y="552078"/>
          <a:ext cx="4401432" cy="318435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WISEcode has a vast database of consumer packaged foods to categorize minimal features with high predictive power.</a:t>
          </a:r>
        </a:p>
      </dsp:txBody>
      <dsp:txXfrm>
        <a:off x="3317363" y="707525"/>
        <a:ext cx="4090538" cy="2873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AD61-6D2E-4B2C-822D-5214C459BDA8}">
      <dsp:nvSpPr>
        <dsp:cNvPr id="0" name=""/>
        <dsp:cNvSpPr/>
      </dsp:nvSpPr>
      <dsp:spPr>
        <a:xfrm>
          <a:off x="1533785" y="0"/>
          <a:ext cx="4350619" cy="435061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2DDD0-E9D3-471B-A696-DC2BADA584D8}">
      <dsp:nvSpPr>
        <dsp:cNvPr id="0" name=""/>
        <dsp:cNvSpPr/>
      </dsp:nvSpPr>
      <dsp:spPr>
        <a:xfrm>
          <a:off x="3152040" y="495246"/>
          <a:ext cx="4401432" cy="163128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WISEcode has a vast database of consumer packaged foods to categorize minimal features with high predictive power.</a:t>
          </a:r>
        </a:p>
      </dsp:txBody>
      <dsp:txXfrm>
        <a:off x="3231673" y="574879"/>
        <a:ext cx="4242166" cy="1472023"/>
      </dsp:txXfrm>
    </dsp:sp>
    <dsp:sp modelId="{0F646A4D-824A-4838-B4CA-6A18115C9863}">
      <dsp:nvSpPr>
        <dsp:cNvPr id="0" name=""/>
        <dsp:cNvSpPr/>
      </dsp:nvSpPr>
      <dsp:spPr>
        <a:xfrm>
          <a:off x="3095439" y="2606314"/>
          <a:ext cx="4440937" cy="154640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Stage 1: Create an ML algorithm to discern whether the given food is "bread" or not.</a:t>
          </a:r>
        </a:p>
      </dsp:txBody>
      <dsp:txXfrm>
        <a:off x="3170928" y="2681803"/>
        <a:ext cx="4289959" cy="1395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AD61-6D2E-4B2C-822D-5214C459BDA8}">
      <dsp:nvSpPr>
        <dsp:cNvPr id="0" name=""/>
        <dsp:cNvSpPr/>
      </dsp:nvSpPr>
      <dsp:spPr>
        <a:xfrm>
          <a:off x="1522636" y="0"/>
          <a:ext cx="4350619" cy="435061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2DDD0-E9D3-471B-A696-DC2BADA584D8}">
      <dsp:nvSpPr>
        <dsp:cNvPr id="0" name=""/>
        <dsp:cNvSpPr/>
      </dsp:nvSpPr>
      <dsp:spPr>
        <a:xfrm>
          <a:off x="3140891" y="476922"/>
          <a:ext cx="4401432" cy="110094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WISEcode has a vast database of consumer packaged foods to categorize minimal features with high predictive power.</a:t>
          </a:r>
        </a:p>
      </dsp:txBody>
      <dsp:txXfrm>
        <a:off x="3194635" y="530666"/>
        <a:ext cx="4293944" cy="993459"/>
      </dsp:txXfrm>
    </dsp:sp>
    <dsp:sp modelId="{0F646A4D-824A-4838-B4CA-6A18115C9863}">
      <dsp:nvSpPr>
        <dsp:cNvPr id="0" name=""/>
        <dsp:cNvSpPr/>
      </dsp:nvSpPr>
      <dsp:spPr>
        <a:xfrm>
          <a:off x="3084290" y="1901670"/>
          <a:ext cx="4440937" cy="104365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Stage 1: Create an ML algorithm to discern whether the given food is "bread" or not.</a:t>
          </a:r>
        </a:p>
      </dsp:txBody>
      <dsp:txXfrm>
        <a:off x="3135237" y="1952617"/>
        <a:ext cx="4339043" cy="941764"/>
      </dsp:txXfrm>
    </dsp:sp>
    <dsp:sp modelId="{826777F8-C5F8-4C7C-AECA-B8A7443F91B9}">
      <dsp:nvSpPr>
        <dsp:cNvPr id="0" name=""/>
        <dsp:cNvSpPr/>
      </dsp:nvSpPr>
      <dsp:spPr>
        <a:xfrm>
          <a:off x="3055347" y="3217471"/>
          <a:ext cx="4485533" cy="102739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Stage 2:Whether a given food is a muffin, donut, flatbread, etc.</a:t>
          </a:r>
        </a:p>
      </dsp:txBody>
      <dsp:txXfrm>
        <a:off x="3105500" y="3267624"/>
        <a:ext cx="4385227" cy="927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AD61-6D2E-4B2C-822D-5214C459BDA8}">
      <dsp:nvSpPr>
        <dsp:cNvPr id="0" name=""/>
        <dsp:cNvSpPr/>
      </dsp:nvSpPr>
      <dsp:spPr>
        <a:xfrm>
          <a:off x="1522636" y="0"/>
          <a:ext cx="4350619" cy="4350619"/>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2DDD0-E9D3-471B-A696-DC2BADA584D8}">
      <dsp:nvSpPr>
        <dsp:cNvPr id="0" name=""/>
        <dsp:cNvSpPr/>
      </dsp:nvSpPr>
      <dsp:spPr>
        <a:xfrm>
          <a:off x="3140891" y="466378"/>
          <a:ext cx="4401432" cy="82484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WISEcode has a vast database of consumer packaged foods to categorize minimal features with high predictive power.</a:t>
          </a:r>
        </a:p>
      </dsp:txBody>
      <dsp:txXfrm>
        <a:off x="3181157" y="506644"/>
        <a:ext cx="4320900" cy="744316"/>
      </dsp:txXfrm>
    </dsp:sp>
    <dsp:sp modelId="{0F646A4D-824A-4838-B4CA-6A18115C9863}">
      <dsp:nvSpPr>
        <dsp:cNvPr id="0" name=""/>
        <dsp:cNvSpPr/>
      </dsp:nvSpPr>
      <dsp:spPr>
        <a:xfrm>
          <a:off x="3084290" y="1533823"/>
          <a:ext cx="4440937" cy="781926"/>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Stage 1: Create an ML algorithm to discern whether the given food is "bread" or not.</a:t>
          </a:r>
        </a:p>
      </dsp:txBody>
      <dsp:txXfrm>
        <a:off x="3122460" y="1571993"/>
        <a:ext cx="4364597" cy="705586"/>
      </dsp:txXfrm>
    </dsp:sp>
    <dsp:sp modelId="{826777F8-C5F8-4C7C-AECA-B8A7443F91B9}">
      <dsp:nvSpPr>
        <dsp:cNvPr id="0" name=""/>
        <dsp:cNvSpPr/>
      </dsp:nvSpPr>
      <dsp:spPr>
        <a:xfrm>
          <a:off x="3055347" y="2519643"/>
          <a:ext cx="4485533" cy="76974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Stage 2:Whether a given food is a muffin, donut, flatbread, etc.</a:t>
          </a:r>
        </a:p>
      </dsp:txBody>
      <dsp:txXfrm>
        <a:off x="3092923" y="2557219"/>
        <a:ext cx="4410381" cy="694588"/>
      </dsp:txXfrm>
    </dsp:sp>
    <dsp:sp modelId="{11C11513-3C66-4BA5-8979-EDCA2D06AD30}">
      <dsp:nvSpPr>
        <dsp:cNvPr id="0" name=""/>
        <dsp:cNvSpPr/>
      </dsp:nvSpPr>
      <dsp:spPr>
        <a:xfrm>
          <a:off x="3032554" y="3519481"/>
          <a:ext cx="4424055" cy="79678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Final goal: To input food data to the ML model that correctly identifies it from a broad range of categories.</a:t>
          </a:r>
        </a:p>
      </dsp:txBody>
      <dsp:txXfrm>
        <a:off x="3071450" y="3558377"/>
        <a:ext cx="4346263" cy="71899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Arial"/>
                <a:ea typeface="Arial"/>
                <a:cs typeface="Arial"/>
                <a:sym typeface="Arial"/>
              </a:rPr>
              <a:t>The primary deliverable of the project would be the development of various ML algorithms to accurately identify different types of food items based on their ingredient lists.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Arial"/>
                <a:ea typeface="Arial"/>
                <a:cs typeface="Arial"/>
                <a:sym typeface="Arial"/>
              </a:rPr>
              <a:t>A report outlining the minimal set of features with high predictive power and the overall performance of the ML algorithms. This information would be valuable for developing more efficient and accurate ML algorithms in the future.</a:t>
            </a: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The dataset consists of three primary features: Brand details, Ingredients, and serving size and unit details.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Among the three columns, the ingredients column was identified to have high predicting power after running sentiment analysis on all main features.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Based on this finding, we have selected the ingredients column as the minimum feature with high predictive power that the company requires for further analysis.</a:t>
            </a:r>
            <a:endParaRPr b="1" i="0">
              <a:solidFill>
                <a:srgbClr val="D1D5DB"/>
              </a:solidFill>
              <a:latin typeface="Corbel"/>
              <a:ea typeface="Corbel"/>
              <a:cs typeface="Corbel"/>
              <a:sym typeface="Corbel"/>
            </a:endParaRPr>
          </a:p>
          <a:p>
            <a:pPr marL="457200" lvl="0" indent="-228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3c74ced33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23c74ced33e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The dataset consists of three primary features: Brand details, Ingredients, and serving size and unit details.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Among the three columns, the ingredients column was identified to have high predicting power after running sentiment analysis on all main features.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Based on this finding, we have selected the ingredients column as the minimum feature with high predictive power that the company requires for further analysis.</a:t>
            </a:r>
            <a:endParaRPr b="1" i="0">
              <a:solidFill>
                <a:srgbClr val="D1D5DB"/>
              </a:solidFill>
              <a:latin typeface="Corbel"/>
              <a:ea typeface="Corbel"/>
              <a:cs typeface="Corbel"/>
              <a:sym typeface="Corbel"/>
            </a:endParaRPr>
          </a:p>
          <a:p>
            <a:pPr marL="457200" lvl="0" indent="-228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c74ced3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3c74ced33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The dataset consists of three primary features: Brand details, Ingredients, and serving size and unit details.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Among the three columns, the ingredients column was identified to have high predicting power after running sentiment analysis on all main features.</a:t>
            </a:r>
            <a:endParaRPr/>
          </a:p>
          <a:p>
            <a:pPr marL="457200" marR="0" lvl="0" indent="-298450" algn="l" rtl="0">
              <a:lnSpc>
                <a:spcPct val="100000"/>
              </a:lnSpc>
              <a:spcBef>
                <a:spcPts val="0"/>
              </a:spcBef>
              <a:spcAft>
                <a:spcPts val="0"/>
              </a:spcAft>
              <a:buClr>
                <a:srgbClr val="000000"/>
              </a:buClr>
              <a:buSzPts val="1100"/>
              <a:buFont typeface="Arial"/>
              <a:buChar char="●"/>
            </a:pPr>
            <a:r>
              <a:rPr lang="en" b="0" i="0">
                <a:solidFill>
                  <a:srgbClr val="D1D5DB"/>
                </a:solidFill>
                <a:latin typeface="Corbel"/>
                <a:ea typeface="Corbel"/>
                <a:cs typeface="Corbel"/>
                <a:sym typeface="Corbel"/>
              </a:rPr>
              <a:t>Based on this finding, we have selected the ingredients column as the minimum feature with high predictive power that the company requires for further analysis.</a:t>
            </a:r>
            <a:endParaRPr b="1" i="0">
              <a:solidFill>
                <a:srgbClr val="D1D5DB"/>
              </a:solidFill>
              <a:latin typeface="Corbel"/>
              <a:ea typeface="Corbel"/>
              <a:cs typeface="Corbel"/>
              <a:sym typeface="Corbel"/>
            </a:endParaRPr>
          </a:p>
          <a:p>
            <a:pPr marL="457200" lvl="0" indent="-228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Our final model was chosen to be RNN</a:t>
            </a:r>
            <a:endParaRPr/>
          </a:p>
          <a:p>
            <a:pPr marL="457200" marR="0" lvl="0" indent="-298450" algn="l" rtl="0">
              <a:lnSpc>
                <a:spcPct val="100000"/>
              </a:lnSpc>
              <a:spcBef>
                <a:spcPts val="0"/>
              </a:spcBef>
              <a:spcAft>
                <a:spcPts val="0"/>
              </a:spcAft>
              <a:buClr>
                <a:srgbClr val="000000"/>
              </a:buClr>
              <a:buSzPts val="1100"/>
              <a:buFont typeface="Arial"/>
              <a:buChar char="●"/>
            </a:pPr>
            <a:r>
              <a:rPr lang="en"/>
              <a:t>RNNs are a natural fit for sequential data like text</a:t>
            </a:r>
            <a:endParaRPr/>
          </a:p>
          <a:p>
            <a:pPr marL="457200" marR="0" lvl="0" indent="-298450" algn="l" rtl="0">
              <a:lnSpc>
                <a:spcPct val="100000"/>
              </a:lnSpc>
              <a:spcBef>
                <a:spcPts val="0"/>
              </a:spcBef>
              <a:spcAft>
                <a:spcPts val="0"/>
              </a:spcAft>
              <a:buClr>
                <a:srgbClr val="000000"/>
              </a:buClr>
              <a:buSzPts val="1100"/>
              <a:buFont typeface="Arial"/>
              <a:buChar char="●"/>
            </a:pPr>
            <a:r>
              <a:rPr lang="en"/>
              <a:t>Our goal was to predict food categories based on ingredients which is a text multi-classification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RNN with the LSTM model is able to learn long-term dependencies in sequential data, which makes it particularly effective for processing text data.</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the model uses an Embedding layer to convert the input text into a fixed-length vector</a:t>
            </a:r>
            <a:endParaRPr/>
          </a:p>
          <a:p>
            <a:pPr marL="457200" marR="0" lvl="0" indent="-298450" algn="l" rtl="0">
              <a:lnSpc>
                <a:spcPct val="100000"/>
              </a:lnSpc>
              <a:spcBef>
                <a:spcPts val="0"/>
              </a:spcBef>
              <a:spcAft>
                <a:spcPts val="0"/>
              </a:spcAft>
              <a:buClr>
                <a:srgbClr val="000000"/>
              </a:buClr>
              <a:buSzPts val="1100"/>
              <a:buFont typeface="Arial"/>
              <a:buChar char="●"/>
            </a:pPr>
            <a:r>
              <a:rPr lang="en"/>
              <a:t>The Embedding layer allows the model to learn semantic relationships between words in the input text, which is important for accurate classification.</a:t>
            </a:r>
            <a:endParaRPr/>
          </a:p>
          <a:p>
            <a:pPr marL="457200" marR="0" lvl="0" indent="-298450" algn="l" rtl="0">
              <a:lnSpc>
                <a:spcPct val="100000"/>
              </a:lnSpc>
              <a:spcBef>
                <a:spcPts val="0"/>
              </a:spcBef>
              <a:spcAft>
                <a:spcPts val="0"/>
              </a:spcAft>
              <a:buClr>
                <a:srgbClr val="000000"/>
              </a:buClr>
              <a:buSzPts val="1100"/>
              <a:buFont typeface="Arial"/>
              <a:buChar char="●"/>
            </a:pPr>
            <a:r>
              <a:rPr lang="en"/>
              <a:t>The dense output layer with SoftMax activation outputs a probability distribution over the classes for a multi-class 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Finally, the RNN with LSTM model was trained using early stopping to prevent overfitting, which is important in any machine learning task.</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the model uses an Embedding layer to convert the input text into a fixed-length vector</a:t>
            </a:r>
            <a:endParaRPr/>
          </a:p>
          <a:p>
            <a:pPr marL="457200" marR="0" lvl="0" indent="-298450" algn="l" rtl="0">
              <a:lnSpc>
                <a:spcPct val="100000"/>
              </a:lnSpc>
              <a:spcBef>
                <a:spcPts val="0"/>
              </a:spcBef>
              <a:spcAft>
                <a:spcPts val="0"/>
              </a:spcAft>
              <a:buClr>
                <a:srgbClr val="000000"/>
              </a:buClr>
              <a:buSzPts val="1100"/>
              <a:buFont typeface="Arial"/>
              <a:buChar char="●"/>
            </a:pPr>
            <a:r>
              <a:rPr lang="en"/>
              <a:t>The Embedding layer allows the model to learn semantic relationships between words in the input text, which is important for accurate classification.</a:t>
            </a:r>
            <a:endParaRPr/>
          </a:p>
          <a:p>
            <a:pPr marL="457200" marR="0" lvl="0" indent="-298450" algn="l" rtl="0">
              <a:lnSpc>
                <a:spcPct val="100000"/>
              </a:lnSpc>
              <a:spcBef>
                <a:spcPts val="0"/>
              </a:spcBef>
              <a:spcAft>
                <a:spcPts val="0"/>
              </a:spcAft>
              <a:buClr>
                <a:srgbClr val="000000"/>
              </a:buClr>
              <a:buSzPts val="1100"/>
              <a:buFont typeface="Arial"/>
              <a:buChar char="●"/>
            </a:pPr>
            <a:r>
              <a:rPr lang="en"/>
              <a:t>The dense output layer with SoftMax activation outputs a probability distribution over the classes for a multi-class 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Finally, the RNN with LSTM model was trained using early stopping to prevent overfitting, which is important in any machine learning task.</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the model uses an Embedding layer to convert the input text into a fixed-length vector</a:t>
            </a:r>
            <a:endParaRPr/>
          </a:p>
          <a:p>
            <a:pPr marL="457200" marR="0" lvl="0" indent="-298450" algn="l" rtl="0">
              <a:lnSpc>
                <a:spcPct val="100000"/>
              </a:lnSpc>
              <a:spcBef>
                <a:spcPts val="0"/>
              </a:spcBef>
              <a:spcAft>
                <a:spcPts val="0"/>
              </a:spcAft>
              <a:buClr>
                <a:srgbClr val="000000"/>
              </a:buClr>
              <a:buSzPts val="1100"/>
              <a:buFont typeface="Arial"/>
              <a:buChar char="●"/>
            </a:pPr>
            <a:r>
              <a:rPr lang="en"/>
              <a:t>The Embedding layer allows the model to learn semantic relationships between words in the input text, which is important for accurate classification.</a:t>
            </a:r>
            <a:endParaRPr/>
          </a:p>
          <a:p>
            <a:pPr marL="457200" marR="0" lvl="0" indent="-298450" algn="l" rtl="0">
              <a:lnSpc>
                <a:spcPct val="100000"/>
              </a:lnSpc>
              <a:spcBef>
                <a:spcPts val="0"/>
              </a:spcBef>
              <a:spcAft>
                <a:spcPts val="0"/>
              </a:spcAft>
              <a:buClr>
                <a:srgbClr val="000000"/>
              </a:buClr>
              <a:buSzPts val="1100"/>
              <a:buFont typeface="Arial"/>
              <a:buChar char="●"/>
            </a:pPr>
            <a:r>
              <a:rPr lang="en"/>
              <a:t>The dense output layer with SoftMax activation outputs a probability distribution over the classes for a multi-class 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Finally, the RNN with LSTM model was trained using early stopping to prevent overfitting, which is important in any machine learning task.</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the model uses an Embedding layer to convert the input text into a fixed-length vector</a:t>
            </a:r>
            <a:endParaRPr/>
          </a:p>
          <a:p>
            <a:pPr marL="457200" marR="0" lvl="0" indent="-298450" algn="l" rtl="0">
              <a:lnSpc>
                <a:spcPct val="100000"/>
              </a:lnSpc>
              <a:spcBef>
                <a:spcPts val="0"/>
              </a:spcBef>
              <a:spcAft>
                <a:spcPts val="0"/>
              </a:spcAft>
              <a:buClr>
                <a:srgbClr val="000000"/>
              </a:buClr>
              <a:buSzPts val="1100"/>
              <a:buFont typeface="Arial"/>
              <a:buChar char="●"/>
            </a:pPr>
            <a:r>
              <a:rPr lang="en"/>
              <a:t>The Embedding layer allows the model to learn semantic relationships between words in the input text, which is important for accurate classification.</a:t>
            </a:r>
            <a:endParaRPr/>
          </a:p>
          <a:p>
            <a:pPr marL="457200" marR="0" lvl="0" indent="-298450" algn="l" rtl="0">
              <a:lnSpc>
                <a:spcPct val="100000"/>
              </a:lnSpc>
              <a:spcBef>
                <a:spcPts val="0"/>
              </a:spcBef>
              <a:spcAft>
                <a:spcPts val="0"/>
              </a:spcAft>
              <a:buClr>
                <a:srgbClr val="000000"/>
              </a:buClr>
              <a:buSzPts val="1100"/>
              <a:buFont typeface="Arial"/>
              <a:buChar char="●"/>
            </a:pPr>
            <a:r>
              <a:rPr lang="en"/>
              <a:t>The dense output layer with SoftMax activation outputs a probability distribution over the classes for a multi-class 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Finally, the RNN with LSTM model was trained using early stopping to prevent overfitting, which is important in any machine learning task.</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the model uses an Embedding layer to convert the input text into a fixed-length vector</a:t>
            </a:r>
            <a:endParaRPr/>
          </a:p>
          <a:p>
            <a:pPr marL="457200" marR="0" lvl="0" indent="-298450" algn="l" rtl="0">
              <a:lnSpc>
                <a:spcPct val="100000"/>
              </a:lnSpc>
              <a:spcBef>
                <a:spcPts val="0"/>
              </a:spcBef>
              <a:spcAft>
                <a:spcPts val="0"/>
              </a:spcAft>
              <a:buClr>
                <a:srgbClr val="000000"/>
              </a:buClr>
              <a:buSzPts val="1100"/>
              <a:buFont typeface="Arial"/>
              <a:buChar char="●"/>
            </a:pPr>
            <a:r>
              <a:rPr lang="en"/>
              <a:t>The Embedding layer allows the model to learn semantic relationships between words in the input text, which is important for accurate classification.</a:t>
            </a:r>
            <a:endParaRPr/>
          </a:p>
          <a:p>
            <a:pPr marL="457200" marR="0" lvl="0" indent="-298450" algn="l" rtl="0">
              <a:lnSpc>
                <a:spcPct val="100000"/>
              </a:lnSpc>
              <a:spcBef>
                <a:spcPts val="0"/>
              </a:spcBef>
              <a:spcAft>
                <a:spcPts val="0"/>
              </a:spcAft>
              <a:buClr>
                <a:srgbClr val="000000"/>
              </a:buClr>
              <a:buSzPts val="1100"/>
              <a:buFont typeface="Arial"/>
              <a:buChar char="●"/>
            </a:pPr>
            <a:r>
              <a:rPr lang="en"/>
              <a:t>The dense output layer with SoftMax activation outputs a probability distribution over the classes for a multi-class classification problem.</a:t>
            </a:r>
            <a:endParaRPr/>
          </a:p>
          <a:p>
            <a:pPr marL="457200" marR="0" lvl="0" indent="-298450" algn="l" rtl="0">
              <a:lnSpc>
                <a:spcPct val="100000"/>
              </a:lnSpc>
              <a:spcBef>
                <a:spcPts val="0"/>
              </a:spcBef>
              <a:spcAft>
                <a:spcPts val="0"/>
              </a:spcAft>
              <a:buClr>
                <a:srgbClr val="000000"/>
              </a:buClr>
              <a:buSzPts val="1100"/>
              <a:buFont typeface="Arial"/>
              <a:buChar char="●"/>
            </a:pPr>
            <a:r>
              <a:rPr lang="en"/>
              <a:t>Finally, the RNN with LSTM model was trained using early stopping to prevent overfitting, which is important in any machine learning task.</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
              <a:t>91%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3c74ced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3c74ced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how our model works, we first take the ingredients sentence as an input text. Then we modify the text by tokenizing and converting it into vectorized form which is then padding  to get a uniform length and finally</a:t>
            </a:r>
            <a:r>
              <a:rPr lang="en">
                <a:solidFill>
                  <a:schemeClr val="dk1"/>
                </a:solidFill>
              </a:rPr>
              <a:t> feed in to the trained model</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Further the model predicts and gives the output which is a number given by the label encoder for each of the classes. We then perform an inverse transformation to get the label of the class/category predicted by our model which is the final output</a:t>
            </a:r>
            <a:endParaRPr>
              <a:solidFill>
                <a:schemeClr val="dk1"/>
              </a:solidFill>
            </a:endParaRPr>
          </a:p>
          <a:p>
            <a:pPr marL="457200" lvl="0" indent="0" algn="l" rtl="0">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3cb7387e2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3cb7387e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is where our model correctly classify a given sentence into the 'Yogurt' category in first example</a:t>
            </a:r>
            <a:endParaRPr/>
          </a:p>
          <a:p>
            <a:pPr marL="457200" lvl="0" indent="-298450" algn="l" rtl="0">
              <a:spcBef>
                <a:spcPts val="0"/>
              </a:spcBef>
              <a:spcAft>
                <a:spcPts val="0"/>
              </a:spcAft>
              <a:buSzPts val="1100"/>
              <a:buChar char="●"/>
            </a:pPr>
            <a:r>
              <a:rPr lang="en"/>
              <a:t>However, in a second example, it misclassifies the sentence as belonging to the 'Ice cream &amp; frozen yogurt' category.</a:t>
            </a:r>
            <a:endParaRPr/>
          </a:p>
          <a:p>
            <a:pPr marL="457200" lvl="0" indent="-298450" algn="l" rtl="0">
              <a:spcBef>
                <a:spcPts val="0"/>
              </a:spcBef>
              <a:spcAft>
                <a:spcPts val="0"/>
              </a:spcAft>
              <a:buSzPts val="1100"/>
              <a:buChar char="●"/>
            </a:pPr>
            <a:r>
              <a:rPr lang="en"/>
              <a:t>This misclassification can be understood as these two categories are closely related and may have overlapping features.</a:t>
            </a:r>
            <a:endParaRPr/>
          </a:p>
          <a:p>
            <a:pPr marL="457200" lvl="0" indent="-298450" algn="l" rtl="0">
              <a:spcBef>
                <a:spcPts val="0"/>
              </a:spcBef>
              <a:spcAft>
                <a:spcPts val="0"/>
              </a:spcAft>
              <a:buSzPts val="1100"/>
              <a:buChar char="●"/>
            </a:pPr>
            <a:r>
              <a:rPr lang="en"/>
              <a:t>Our model is still able to accurately classify the majority of sentences, and its performance can be improved by incorporating additional features.</a:t>
            </a:r>
            <a:endParaRPr/>
          </a:p>
          <a:p>
            <a:pPr marL="45720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3cb7387e2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3cb7387e2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3cb7387e2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3cb7387e2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computed softmax probabilities for all the classes and here is the probability for top 10 predictions for class yogurt </a:t>
            </a:r>
            <a:endParaRPr/>
          </a:p>
          <a:p>
            <a:pPr marL="0" lvl="0" indent="0" algn="l" rtl="0">
              <a:spcBef>
                <a:spcPts val="0"/>
              </a:spcBef>
              <a:spcAft>
                <a:spcPts val="0"/>
              </a:spcAft>
              <a:buNone/>
            </a:pPr>
            <a:r>
              <a:rPr lang="en"/>
              <a:t>As we can see,in the first example, where the model correctly classifies yogurt has probability of 0.98 and other 9 predictions have very less probabilities </a:t>
            </a:r>
            <a:endParaRPr/>
          </a:p>
          <a:p>
            <a:pPr marL="0" lvl="0" indent="0" algn="l" rtl="0">
              <a:spcBef>
                <a:spcPts val="0"/>
              </a:spcBef>
              <a:spcAft>
                <a:spcPts val="0"/>
              </a:spcAft>
              <a:buNone/>
            </a:pPr>
            <a:endParaRPr/>
          </a:p>
          <a:p>
            <a:pPr marL="0" lvl="0" indent="0" algn="l" rtl="0">
              <a:spcBef>
                <a:spcPts val="0"/>
              </a:spcBef>
              <a:spcAft>
                <a:spcPts val="0"/>
              </a:spcAft>
              <a:buNone/>
            </a:pPr>
            <a:r>
              <a:rPr lang="en"/>
              <a:t>And for the misclassified example, Ice cream &amp; Frozen Yogurt has 0.98 probability and the correct class ‘yogurt’ stands 9th predicted class..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3cb7387e2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3cb7387e2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case of ambiguous classification where the ingredient “Organic Ground Chicken” which gives comparable probabilities to first three classes as it can be classified as either of them.</a:t>
            </a:r>
            <a:endParaRPr/>
          </a:p>
          <a:p>
            <a:pPr marL="0" lvl="0" indent="0" algn="l" rtl="0">
              <a:spcBef>
                <a:spcPts val="0"/>
              </a:spcBef>
              <a:spcAft>
                <a:spcPts val="0"/>
              </a:spcAft>
              <a:buNone/>
            </a:pPr>
            <a:r>
              <a:rPr lang="en"/>
              <a:t>These examples indicate the inaccuracy in discerning certain classes like frozen poultry, chicken and turkey has a lot of overlapping features with other classes such as cooked &amp; processed</a:t>
            </a:r>
            <a:endParaRPr/>
          </a:p>
          <a:p>
            <a:pPr marL="0" lvl="0" indent="0" algn="l" rtl="0">
              <a:lnSpc>
                <a:spcPct val="135714"/>
              </a:lnSpc>
              <a:spcBef>
                <a:spcPts val="0"/>
              </a:spcBef>
              <a:spcAft>
                <a:spcPts val="0"/>
              </a:spcAft>
              <a:buClr>
                <a:schemeClr val="dk1"/>
              </a:buClr>
              <a:buSzPts val="1100"/>
              <a:buFont typeface="Arial"/>
              <a:buNone/>
            </a:pPr>
            <a:endParaRPr sz="105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Sufficient amount of training data, high-quality data provided by Wisecode</a:t>
            </a:r>
            <a:endParaRPr/>
          </a:p>
          <a:p>
            <a:pPr marL="457200" marR="0" lvl="0" indent="-298450" algn="l" rtl="0">
              <a:lnSpc>
                <a:spcPct val="100000"/>
              </a:lnSpc>
              <a:spcBef>
                <a:spcPts val="0"/>
              </a:spcBef>
              <a:spcAft>
                <a:spcPts val="0"/>
              </a:spcAft>
              <a:buClr>
                <a:srgbClr val="000000"/>
              </a:buClr>
              <a:buSzPts val="1100"/>
              <a:buFont typeface="Arial"/>
              <a:buChar char="●"/>
            </a:pPr>
            <a:r>
              <a:rPr lang="en"/>
              <a:t>Effective preprocessing and feature engineering-(tokenization, padding)</a:t>
            </a:r>
            <a:endParaRPr/>
          </a:p>
          <a:p>
            <a:pPr marL="457200" marR="0" lvl="0" indent="-298450" algn="l" rtl="0">
              <a:lnSpc>
                <a:spcPct val="100000"/>
              </a:lnSpc>
              <a:spcBef>
                <a:spcPts val="0"/>
              </a:spcBef>
              <a:spcAft>
                <a:spcPts val="0"/>
              </a:spcAft>
              <a:buClr>
                <a:srgbClr val="000000"/>
              </a:buClr>
              <a:buSzPts val="1100"/>
              <a:buFont typeface="Arial"/>
              <a:buChar char="●"/>
            </a:pPr>
            <a:r>
              <a:rPr lang="en"/>
              <a:t>Suitable architecture as discussed in the previous slide</a:t>
            </a:r>
            <a:endParaRPr/>
          </a:p>
          <a:p>
            <a:pPr marL="457200" marR="0" lvl="0" indent="-298450" algn="l" rtl="0">
              <a:lnSpc>
                <a:spcPct val="100000"/>
              </a:lnSpc>
              <a:spcBef>
                <a:spcPts val="0"/>
              </a:spcBef>
              <a:spcAft>
                <a:spcPts val="0"/>
              </a:spcAft>
              <a:buClr>
                <a:srgbClr val="000000"/>
              </a:buClr>
              <a:buSzPts val="1100"/>
              <a:buFont typeface="Arial"/>
              <a:buChar char="●"/>
            </a:pPr>
            <a:r>
              <a:rPr lang="en"/>
              <a:t>Early stopping callback: prevents overfitting</a:t>
            </a:r>
            <a:endParaRPr/>
          </a:p>
          <a:p>
            <a:pPr marL="457200" marR="0" lvl="0" indent="-298450" algn="l" rtl="0">
              <a:lnSpc>
                <a:spcPct val="100000"/>
              </a:lnSpc>
              <a:spcBef>
                <a:spcPts val="0"/>
              </a:spcBef>
              <a:spcAft>
                <a:spcPts val="0"/>
              </a:spcAft>
              <a:buClr>
                <a:srgbClr val="000000"/>
              </a:buClr>
              <a:buSzPts val="1100"/>
              <a:buFont typeface="Arial"/>
              <a:buChar char="●"/>
            </a:pPr>
            <a:r>
              <a:rPr lang="en"/>
              <a:t>Effective choice of optimizer( Adam), loss function(</a:t>
            </a:r>
            <a:r>
              <a:rPr lang="en" b="0">
                <a:solidFill>
                  <a:srgbClr val="CE9178"/>
                </a:solidFill>
                <a:latin typeface="Courier New"/>
                <a:ea typeface="Courier New"/>
                <a:cs typeface="Courier New"/>
                <a:sym typeface="Courier New"/>
              </a:rPr>
              <a:t>sparse categorical cross-entropy and metric (accuracy)</a:t>
            </a:r>
            <a:endParaRPr b="0">
              <a:solidFill>
                <a:srgbClr val="D4D4D4"/>
              </a:solidFill>
              <a:latin typeface="Courier New"/>
              <a:ea typeface="Courier New"/>
              <a:cs typeface="Courier New"/>
              <a:sym typeface="Courier New"/>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3cb7387e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23cb7387e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b="0" i="0">
                <a:solidFill>
                  <a:schemeClr val="dk1"/>
                </a:solidFill>
                <a:latin typeface="Arial"/>
                <a:ea typeface="Arial"/>
                <a:cs typeface="Arial"/>
                <a:sym typeface="Arial"/>
              </a:rPr>
              <a:t>Shapley values help to answer the question: "How much did each input feature contribute to the final prediction made by the model?”</a:t>
            </a:r>
            <a:endParaRPr>
              <a:solidFill>
                <a:schemeClr val="dk1"/>
              </a:solidFill>
            </a:endParaRPr>
          </a:p>
          <a:p>
            <a:pPr marL="158750" lvl="0" indent="0" algn="l" rtl="0">
              <a:lnSpc>
                <a:spcPct val="100000"/>
              </a:lnSpc>
              <a:spcBef>
                <a:spcPts val="0"/>
              </a:spcBef>
              <a:spcAft>
                <a:spcPts val="0"/>
              </a:spcAft>
              <a:buSzPts val="1100"/>
              <a:buNone/>
            </a:pPr>
            <a:r>
              <a:rPr lang="en" b="0" i="0">
                <a:solidFill>
                  <a:schemeClr val="dk1"/>
                </a:solidFill>
                <a:latin typeface="Arial"/>
                <a:ea typeface="Arial"/>
                <a:cs typeface="Arial"/>
                <a:sym typeface="Arial"/>
              </a:rPr>
              <a:t>This information could be used to refine the model, improve its accuracy, and to understand how it is making predictions.</a:t>
            </a:r>
            <a:endParaRPr b="0" i="0">
              <a:solidFill>
                <a:schemeClr val="dk1"/>
              </a:solidFill>
              <a:latin typeface="Arial"/>
              <a:ea typeface="Arial"/>
              <a:cs typeface="Arial"/>
              <a:sym typeface="Aria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In this example, The expected value of the prediction is 0.98</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Features in red indicate they have higher value than the base predicted value while features in blue has lower level value than the predicted value.</a:t>
            </a: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equal number of positive and negative features in making its prediction.</a:t>
            </a:r>
            <a:endParaRPr>
              <a:solidFill>
                <a:schemeClr val="dk1"/>
              </a:solidFill>
            </a:endParaRPr>
          </a:p>
          <a:p>
            <a:pPr marL="158750" lvl="0" indent="0" algn="l" rtl="0">
              <a:lnSpc>
                <a:spcPct val="100000"/>
              </a:lnSpc>
              <a:spcBef>
                <a:spcPts val="0"/>
              </a:spcBef>
              <a:spcAft>
                <a:spcPts val="0"/>
              </a:spcAft>
              <a:buSzPts val="1100"/>
              <a:buNone/>
            </a:pPr>
            <a:endParaRPr>
              <a:solidFill>
                <a:schemeClr val="dk1"/>
              </a:solidFill>
            </a:endParaRPr>
          </a:p>
          <a:p>
            <a:pPr marL="158750" lvl="0" indent="0" algn="l" rtl="0">
              <a:lnSpc>
                <a:spcPct val="100000"/>
              </a:lnSpc>
              <a:spcBef>
                <a:spcPts val="0"/>
              </a:spcBef>
              <a:spcAft>
                <a:spcPts val="0"/>
              </a:spcAft>
              <a:buSzPts val="1100"/>
              <a:buNone/>
            </a:pPr>
            <a:r>
              <a:rPr lang="en">
                <a:solidFill>
                  <a:schemeClr val="dk1"/>
                </a:solidFill>
              </a:rPr>
              <a:t>Similarly, for yogurt, expected prediction is 0.93 and carob, yeast reduces predicted value.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f6f0c3656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1f6f0c3656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chemeClr val="tx1"/>
              </a:solidFill>
              <a:latin typeface="+mj-lt"/>
            </a:endParaRPr>
          </a:p>
        </p:txBody>
      </p:sp>
    </p:spTree>
    <p:extLst>
      <p:ext uri="{BB962C8B-B14F-4D97-AF65-F5344CB8AC3E}">
        <p14:creationId xmlns:p14="http://schemas.microsoft.com/office/powerpoint/2010/main" val="31158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ultimate goal would be to have an ML algorithm that correctly identifies  from a broad range of categories.</a:t>
            </a: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WISEcode LLC has a large database of consumer packaged foods in US retail outlets and is interested in categorizing and analyzing the data to identify the minimal set of features with high predictive power.</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research project will progress in stages, starting with a limited-use scenario to advanced algorithms, with the ultimate goal of correctly identifying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first stage is to create an ML algorithm to discern whether given food data constitutes a "bread" or not.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next stage involves expanding on the previous step to determine whether a given product is a muffin, donut, flatbread, etc.</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third stage seeks to quantify which categories are discernible, such as cake vs. pie, and whether cake vs. cupcake is discernible.</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final goal is to input food data and have an ML algorithm correctly identify the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project is expected to provide valuable learning and insight for both the WISEcode project manager and the UIC capstone students, with completing all stages being a noteworthy achievement.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marL="158750" indent="0" defTabSz="457200">
              <a:lnSpc>
                <a:spcPct val="105000"/>
              </a:lnSpc>
              <a:spcBef>
                <a:spcPct val="20000"/>
              </a:spcBef>
              <a:spcAft>
                <a:spcPts val="600"/>
              </a:spcAft>
              <a:buSzPct val="145000"/>
              <a:buFont typeface="Wingdings" panose="05000000000000000000" pitchFamily="2" charset="2"/>
              <a:buNone/>
            </a:pPr>
            <a:endParaRPr lang="en-US" sz="1100" dirty="0">
              <a:solidFill>
                <a:schemeClr val="tx1"/>
              </a:solidFill>
              <a:latin typeface="Cambria" panose="02040503050406030204" pitchFamily="18" charset="0"/>
              <a:ea typeface="Cambria" panose="02040503050406030204" pitchFamily="18" charset="0"/>
            </a:endParaRPr>
          </a:p>
          <a:p>
            <a:endParaRPr lang="en-US" dirty="0">
              <a:solidFill>
                <a:schemeClr val="tx1"/>
              </a:solidFill>
            </a:endParaRPr>
          </a:p>
        </p:txBody>
      </p:sp>
    </p:spTree>
    <p:extLst>
      <p:ext uri="{BB962C8B-B14F-4D97-AF65-F5344CB8AC3E}">
        <p14:creationId xmlns:p14="http://schemas.microsoft.com/office/powerpoint/2010/main" val="322187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ultimate goal would be to have an ML algorithm that correctly identifies  from a broad range of categories.</a:t>
            </a: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WISEcode LLC has a large database of consumer packaged foods in US retail outlets and is interested in categorizing and analyzing the data to identify the minimal set of features with high predictive power.</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research project will progress in stages, starting with a limited-use scenario to advanced algorithms, with the ultimate goal of correctly identifying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first stage is to create an ML algorithm to discern whether given food data constitutes a "bread" or not.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next stage involves expanding on the previous step to determine whether a given product is a muffin, donut, flatbread, etc.</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third stage seeks to quantify which categories are discernible, such as cake vs. pie, and whether cake vs. cupcake is discernible.</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final goal is to input food data and have an ML algorithm correctly identify the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project is expected to provide valuable learning and insight for both the WISEcode project manager and the UIC capstone students, with completing all stages being a noteworthy achievement.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marL="158750" indent="0" defTabSz="457200">
              <a:lnSpc>
                <a:spcPct val="105000"/>
              </a:lnSpc>
              <a:spcBef>
                <a:spcPct val="20000"/>
              </a:spcBef>
              <a:spcAft>
                <a:spcPts val="600"/>
              </a:spcAft>
              <a:buSzPct val="145000"/>
              <a:buFont typeface="Wingdings" panose="05000000000000000000" pitchFamily="2" charset="2"/>
              <a:buNone/>
            </a:pPr>
            <a:endParaRPr lang="en-US" sz="1100" dirty="0">
              <a:solidFill>
                <a:schemeClr val="tx1"/>
              </a:solidFill>
              <a:latin typeface="Cambria" panose="02040503050406030204" pitchFamily="18" charset="0"/>
              <a:ea typeface="Cambria" panose="02040503050406030204" pitchFamily="18" charset="0"/>
            </a:endParaRPr>
          </a:p>
          <a:p>
            <a:endParaRPr lang="en-US" dirty="0">
              <a:solidFill>
                <a:schemeClr val="tx1"/>
              </a:solidFill>
            </a:endParaRPr>
          </a:p>
        </p:txBody>
      </p:sp>
    </p:spTree>
    <p:extLst>
      <p:ext uri="{BB962C8B-B14F-4D97-AF65-F5344CB8AC3E}">
        <p14:creationId xmlns:p14="http://schemas.microsoft.com/office/powerpoint/2010/main" val="212067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ultimate goal would be to have an ML algorithm that correctly identifies  from a broad range of categories.</a:t>
            </a: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WISEcode LLC has a large database of consumer packaged foods in US retail outlets and is interested in categorizing and analyzing the data to identify the minimal set of features with high predictive power.</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research project will progress in stages, starting with a limited-use scenario to advanced algorithms, with the ultimate goal of correctly identifying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first stage is to create an ML algorithm to discern whether given food data constitutes a "bread" or not.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next stage involves expanding on the previous step to determine whether a given product is a muffin, donut, flatbread, etc.</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third stage seeks to quantify which categories are discernible, such as cake vs. pie, and whether cake vs. cupcake is discernible.</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final goal is to input food data and have an ML algorithm correctly identify the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project is expected to provide valuable learning and insight for both the WISEcode project manager and the UIC capstone students, with completing all stages being a noteworthy achievement.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marL="158750" indent="0" defTabSz="457200">
              <a:lnSpc>
                <a:spcPct val="105000"/>
              </a:lnSpc>
              <a:spcBef>
                <a:spcPct val="20000"/>
              </a:spcBef>
              <a:spcAft>
                <a:spcPts val="600"/>
              </a:spcAft>
              <a:buSzPct val="145000"/>
              <a:buFont typeface="Wingdings" panose="05000000000000000000" pitchFamily="2" charset="2"/>
              <a:buNone/>
            </a:pPr>
            <a:endParaRPr lang="en-US" sz="1100" dirty="0">
              <a:solidFill>
                <a:schemeClr val="tx1"/>
              </a:solidFill>
              <a:latin typeface="Cambria" panose="02040503050406030204" pitchFamily="18" charset="0"/>
              <a:ea typeface="Cambria" panose="02040503050406030204" pitchFamily="18" charset="0"/>
            </a:endParaRPr>
          </a:p>
          <a:p>
            <a:endParaRPr lang="en-US" dirty="0">
              <a:solidFill>
                <a:schemeClr val="tx1"/>
              </a:solidFill>
            </a:endParaRPr>
          </a:p>
        </p:txBody>
      </p:sp>
    </p:spTree>
    <p:extLst>
      <p:ext uri="{BB962C8B-B14F-4D97-AF65-F5344CB8AC3E}">
        <p14:creationId xmlns:p14="http://schemas.microsoft.com/office/powerpoint/2010/main" val="340608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ultimate goal would be to have an ML algorithm that correctly identifies  from a broad range of categories.</a:t>
            </a: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WISEcode LLC has a large database of consumer packaged foods in US retail outlets and is interested in categorizing and analyzing the data to identify the minimal set of features with high predictive power.</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research project will progress in stages, starting with a limited-use scenario to advanced algorithms, with the ultimate goal of correctly identifying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first stage is to create an ML algorithm to discern whether given food data constitutes a "bread" or not.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next stage involves expanding on the previous step to determine whether a given product is a muffin, donut, flatbread, etc.</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third stage seeks to quantify which categories are discernible, such as cake vs. pie, and whether cake vs. cupcake is discernible.</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final goal is to input food data and have an ML algorithm correctly identify the food from a broad range of categories.</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r>
              <a:rPr lang="en-US" sz="1100" dirty="0">
                <a:latin typeface="Cambria" panose="02040503050406030204" pitchFamily="18" charset="0"/>
                <a:ea typeface="Cambria" panose="02040503050406030204" pitchFamily="18" charset="0"/>
              </a:rPr>
              <a:t>The project is expected to provide valuable learning and insight for both the WISEcode project manager and the UIC capstone students, with completing all stages being a noteworthy achievement.</a:t>
            </a: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marL="158750" indent="0" defTabSz="457200">
              <a:lnSpc>
                <a:spcPct val="105000"/>
              </a:lnSpc>
              <a:spcBef>
                <a:spcPct val="20000"/>
              </a:spcBef>
              <a:spcAft>
                <a:spcPts val="600"/>
              </a:spcAft>
              <a:buSzPct val="145000"/>
              <a:buFont typeface="Wingdings" panose="05000000000000000000" pitchFamily="2" charset="2"/>
              <a:buNone/>
            </a:pPr>
            <a:endParaRPr lang="en-US" sz="1100" dirty="0">
              <a:solidFill>
                <a:schemeClr val="tx1"/>
              </a:solidFill>
              <a:latin typeface="Cambria" panose="02040503050406030204" pitchFamily="18" charset="0"/>
              <a:ea typeface="Cambria" panose="02040503050406030204" pitchFamily="18" charset="0"/>
            </a:endParaRPr>
          </a:p>
          <a:p>
            <a:endParaRPr lang="en-US" dirty="0">
              <a:solidFill>
                <a:schemeClr val="tx1"/>
              </a:solidFill>
            </a:endParaRPr>
          </a:p>
        </p:txBody>
      </p:sp>
    </p:spTree>
    <p:extLst>
      <p:ext uri="{BB962C8B-B14F-4D97-AF65-F5344CB8AC3E}">
        <p14:creationId xmlns:p14="http://schemas.microsoft.com/office/powerpoint/2010/main" val="2262212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b="0" i="0">
                <a:solidFill>
                  <a:srgbClr val="D1D5DB"/>
                </a:solidFill>
                <a:latin typeface="Arial"/>
                <a:ea typeface="Arial"/>
                <a:cs typeface="Arial"/>
                <a:sym typeface="Arial"/>
              </a:rPr>
              <a:t>Let's say somebody is a vegetarian and come across a soup that they want to try. They check the ingredient list but it only says "natural flavorings" without specifying the source. We are not sure if it contains beef stock, which would make it unsuitable for our diet.</a:t>
            </a:r>
            <a:endParaRPr/>
          </a:p>
          <a:p>
            <a:pPr marL="457200" lvl="0" indent="-298450" algn="l" rtl="0">
              <a:lnSpc>
                <a:spcPct val="100000"/>
              </a:lnSpc>
              <a:spcBef>
                <a:spcPts val="0"/>
              </a:spcBef>
              <a:spcAft>
                <a:spcPts val="0"/>
              </a:spcAft>
              <a:buSzPts val="1100"/>
              <a:buChar char="●"/>
            </a:pPr>
            <a:r>
              <a:rPr lang="en" b="0" i="0">
                <a:solidFill>
                  <a:srgbClr val="D1D5DB"/>
                </a:solidFill>
                <a:latin typeface="Arial"/>
                <a:ea typeface="Arial"/>
                <a:cs typeface="Arial"/>
                <a:sym typeface="Arial"/>
              </a:rPr>
              <a:t>By inputting the ingredient list into the ML algorithm, it can accurately identify if the soup contains any animal-based ingredients such as beef stock, chicken broth, or fish sauce. </a:t>
            </a:r>
            <a:endParaRPr/>
          </a:p>
          <a:p>
            <a:pPr marL="457200" lvl="0" indent="-298450" algn="l" rtl="0">
              <a:lnSpc>
                <a:spcPct val="100000"/>
              </a:lnSpc>
              <a:spcBef>
                <a:spcPts val="0"/>
              </a:spcBef>
              <a:spcAft>
                <a:spcPts val="0"/>
              </a:spcAft>
              <a:buSzPts val="1100"/>
              <a:buChar char="●"/>
            </a:pPr>
            <a:r>
              <a:rPr lang="en" b="0" i="0">
                <a:solidFill>
                  <a:srgbClr val="D1D5DB"/>
                </a:solidFill>
                <a:latin typeface="Arial"/>
                <a:ea typeface="Arial"/>
                <a:cs typeface="Arial"/>
                <a:sym typeface="Arial"/>
              </a:rPr>
              <a:t>With this information, anyone can make an informed decision about whether or not to purchase and consume the soup. This can be especially helpful for people with dietary restrictions or ethical considerations regarding their food choices.</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49"/>
          <p:cNvGrpSpPr/>
          <p:nvPr/>
        </p:nvGrpSpPr>
        <p:grpSpPr>
          <a:xfrm>
            <a:off x="409575" y="-3572"/>
            <a:ext cx="3761184" cy="5147072"/>
            <a:chOff x="2928938" y="-4763"/>
            <a:chExt cx="5014912" cy="6862763"/>
          </a:xfrm>
        </p:grpSpPr>
        <p:sp>
          <p:nvSpPr>
            <p:cNvPr id="20" name="Google Shape;20;p49"/>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49"/>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49"/>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49"/>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49"/>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49"/>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49"/>
          <p:cNvSpPr txBox="1">
            <a:spLocks noGrp="1"/>
          </p:cNvSpPr>
          <p:nvPr>
            <p:ph type="ctrTitle"/>
          </p:nvPr>
        </p:nvSpPr>
        <p:spPr>
          <a:xfrm>
            <a:off x="2196301" y="1035052"/>
            <a:ext cx="6430967" cy="196214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500"/>
              <a:buFont typeface="Corbel"/>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9"/>
          <p:cNvSpPr txBox="1">
            <a:spLocks noGrp="1"/>
          </p:cNvSpPr>
          <p:nvPr>
            <p:ph type="subTitle" idx="1"/>
          </p:nvPr>
        </p:nvSpPr>
        <p:spPr>
          <a:xfrm>
            <a:off x="3386533" y="2997200"/>
            <a:ext cx="5240734" cy="1041401"/>
          </a:xfrm>
          <a:prstGeom prst="rect">
            <a:avLst/>
          </a:prstGeom>
          <a:noFill/>
          <a:ln>
            <a:noFill/>
          </a:ln>
        </p:spPr>
        <p:txBody>
          <a:bodyPr spcFirstLastPara="1" wrap="square" lIns="91425" tIns="45700" rIns="91425" bIns="45700" anchor="t" anchorCtr="0">
            <a:normAutofit/>
          </a:bodyPr>
          <a:lstStyle>
            <a:lvl1pPr lvl="0" algn="r">
              <a:spcBef>
                <a:spcPts val="315"/>
              </a:spcBef>
              <a:spcAft>
                <a:spcPts val="0"/>
              </a:spcAft>
              <a:buSzPts val="2284"/>
              <a:buNone/>
              <a:defRPr sz="1575">
                <a:solidFill>
                  <a:schemeClr val="dk1"/>
                </a:solidFill>
              </a:defRPr>
            </a:lvl1pPr>
            <a:lvl2pPr lvl="1" algn="ctr">
              <a:spcBef>
                <a:spcPts val="450"/>
              </a:spcBef>
              <a:spcAft>
                <a:spcPts val="0"/>
              </a:spcAft>
              <a:buSzPts val="2175"/>
              <a:buNone/>
              <a:defRPr>
                <a:solidFill>
                  <a:srgbClr val="888888"/>
                </a:solidFill>
              </a:defRPr>
            </a:lvl2pPr>
            <a:lvl3pPr lvl="2" algn="ctr">
              <a:spcBef>
                <a:spcPts val="450"/>
              </a:spcBef>
              <a:spcAft>
                <a:spcPts val="0"/>
              </a:spcAft>
              <a:buSzPts val="1958"/>
              <a:buNone/>
              <a:defRPr>
                <a:solidFill>
                  <a:srgbClr val="888888"/>
                </a:solidFill>
              </a:defRPr>
            </a:lvl3pPr>
            <a:lvl4pPr lvl="3" algn="ctr">
              <a:spcBef>
                <a:spcPts val="450"/>
              </a:spcBef>
              <a:spcAft>
                <a:spcPts val="0"/>
              </a:spcAft>
              <a:buSzPts val="1740"/>
              <a:buNone/>
              <a:defRPr>
                <a:solidFill>
                  <a:srgbClr val="888888"/>
                </a:solidFill>
              </a:defRPr>
            </a:lvl4pPr>
            <a:lvl5pPr lvl="4" algn="ctr">
              <a:spcBef>
                <a:spcPts val="450"/>
              </a:spcBef>
              <a:spcAft>
                <a:spcPts val="0"/>
              </a:spcAft>
              <a:buSzPts val="1523"/>
              <a:buNone/>
              <a:defRPr>
                <a:solidFill>
                  <a:srgbClr val="888888"/>
                </a:solidFill>
              </a:defRPr>
            </a:lvl5pPr>
            <a:lvl6pPr lvl="5" algn="ctr">
              <a:spcBef>
                <a:spcPts val="450"/>
              </a:spcBef>
              <a:spcAft>
                <a:spcPts val="0"/>
              </a:spcAft>
              <a:buSzPts val="1523"/>
              <a:buNone/>
              <a:defRPr>
                <a:solidFill>
                  <a:srgbClr val="888888"/>
                </a:solidFill>
              </a:defRPr>
            </a:lvl6pPr>
            <a:lvl7pPr lvl="6" algn="ctr">
              <a:spcBef>
                <a:spcPts val="450"/>
              </a:spcBef>
              <a:spcAft>
                <a:spcPts val="0"/>
              </a:spcAft>
              <a:buSzPts val="1523"/>
              <a:buNone/>
              <a:defRPr>
                <a:solidFill>
                  <a:srgbClr val="888888"/>
                </a:solidFill>
              </a:defRPr>
            </a:lvl7pPr>
            <a:lvl8pPr lvl="7" algn="ctr">
              <a:spcBef>
                <a:spcPts val="450"/>
              </a:spcBef>
              <a:spcAft>
                <a:spcPts val="0"/>
              </a:spcAft>
              <a:buSzPts val="1523"/>
              <a:buNone/>
              <a:defRPr>
                <a:solidFill>
                  <a:srgbClr val="888888"/>
                </a:solidFill>
              </a:defRPr>
            </a:lvl8pPr>
            <a:lvl9pPr lvl="8" algn="ctr">
              <a:spcBef>
                <a:spcPts val="450"/>
              </a:spcBef>
              <a:spcAft>
                <a:spcPts val="450"/>
              </a:spcAft>
              <a:buSzPts val="1523"/>
              <a:buNone/>
              <a:defRPr>
                <a:solidFill>
                  <a:srgbClr val="888888"/>
                </a:solidFill>
              </a:defRPr>
            </a:lvl9pPr>
          </a:lstStyle>
          <a:p>
            <a:endParaRPr/>
          </a:p>
        </p:txBody>
      </p:sp>
      <p:sp>
        <p:nvSpPr>
          <p:cNvPr id="28" name="Google Shape;28;p4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9"/>
          <p:cNvSpPr txBox="1">
            <a:spLocks noGrp="1"/>
          </p:cNvSpPr>
          <p:nvPr>
            <p:ph type="ftr" idx="11"/>
          </p:nvPr>
        </p:nvSpPr>
        <p:spPr>
          <a:xfrm>
            <a:off x="3999309" y="4412457"/>
            <a:ext cx="32430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49"/>
          <p:cNvPicPr preferRelativeResize="0"/>
          <p:nvPr/>
        </p:nvPicPr>
        <p:blipFill rotWithShape="1">
          <a:blip r:embed="rId2">
            <a:alphaModFix/>
          </a:blip>
          <a:srcRect/>
          <a:stretch/>
        </p:blipFill>
        <p:spPr>
          <a:xfrm>
            <a:off x="6872057" y="153635"/>
            <a:ext cx="2119543" cy="3475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60"/>
          <p:cNvSpPr txBox="1">
            <a:spLocks noGrp="1"/>
          </p:cNvSpPr>
          <p:nvPr>
            <p:ph type="title"/>
          </p:nvPr>
        </p:nvSpPr>
        <p:spPr>
          <a:xfrm>
            <a:off x="1112043" y="1314449"/>
            <a:ext cx="4069619"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100"/>
              <a:buFont typeface="Corbel"/>
              <a:buNone/>
              <a:defRPr sz="21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0"/>
          <p:cNvSpPr>
            <a:spLocks noGrp="1"/>
          </p:cNvSpPr>
          <p:nvPr>
            <p:ph type="pic" idx="2"/>
          </p:nvPr>
        </p:nvSpPr>
        <p:spPr>
          <a:xfrm>
            <a:off x="5696011" y="685800"/>
            <a:ext cx="2460731" cy="3429000"/>
          </a:xfrm>
          <a:prstGeom prst="roundRect">
            <a:avLst>
              <a:gd name="adj" fmla="val 4280"/>
            </a:avLst>
          </a:prstGeom>
          <a:noFill/>
          <a:ln w="38100" cap="flat" cmpd="sng">
            <a:solidFill>
              <a:schemeClr val="lt2"/>
            </a:solidFill>
            <a:prstDash val="solid"/>
            <a:round/>
            <a:headEnd type="none" w="sm" len="sm"/>
            <a:tailEnd type="none" w="sm" len="sm"/>
          </a:ln>
        </p:spPr>
      </p:sp>
      <p:sp>
        <p:nvSpPr>
          <p:cNvPr id="83" name="Google Shape;83;p60"/>
          <p:cNvSpPr txBox="1">
            <a:spLocks noGrp="1"/>
          </p:cNvSpPr>
          <p:nvPr>
            <p:ph type="body" idx="1"/>
          </p:nvPr>
        </p:nvSpPr>
        <p:spPr>
          <a:xfrm>
            <a:off x="1112043" y="2343149"/>
            <a:ext cx="4069619"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70"/>
              </a:spcBef>
              <a:spcAft>
                <a:spcPts val="0"/>
              </a:spcAft>
              <a:buSzPts val="1958"/>
              <a:buNone/>
              <a:defRPr sz="13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84" name="Google Shape;84;p6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6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0"/>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7"/>
        <p:cNvGrpSpPr/>
        <p:nvPr/>
      </p:nvGrpSpPr>
      <p:grpSpPr>
        <a:xfrm>
          <a:off x="0" y="0"/>
          <a:ext cx="0" cy="0"/>
          <a:chOff x="0" y="0"/>
          <a:chExt cx="0" cy="0"/>
        </a:xfrm>
      </p:grpSpPr>
      <p:sp>
        <p:nvSpPr>
          <p:cNvPr id="88" name="Google Shape;88;p61"/>
          <p:cNvSpPr txBox="1">
            <a:spLocks noGrp="1"/>
          </p:cNvSpPr>
          <p:nvPr>
            <p:ph type="title"/>
          </p:nvPr>
        </p:nvSpPr>
        <p:spPr>
          <a:xfrm>
            <a:off x="1113234" y="3549649"/>
            <a:ext cx="7514033" cy="42505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1"/>
          <p:cNvSpPr>
            <a:spLocks noGrp="1"/>
          </p:cNvSpPr>
          <p:nvPr>
            <p:ph type="pic" idx="2"/>
          </p:nvPr>
        </p:nvSpPr>
        <p:spPr>
          <a:xfrm>
            <a:off x="1789509" y="699084"/>
            <a:ext cx="6169458" cy="2373732"/>
          </a:xfrm>
          <a:prstGeom prst="roundRect">
            <a:avLst>
              <a:gd name="adj" fmla="val 4380"/>
            </a:avLst>
          </a:prstGeom>
          <a:noFill/>
          <a:ln w="38100" cap="flat" cmpd="sng">
            <a:solidFill>
              <a:schemeClr val="lt2"/>
            </a:solidFill>
            <a:prstDash val="solid"/>
            <a:round/>
            <a:headEnd type="none" w="sm" len="sm"/>
            <a:tailEnd type="none" w="sm" len="sm"/>
          </a:ln>
        </p:spPr>
      </p:sp>
      <p:sp>
        <p:nvSpPr>
          <p:cNvPr id="90" name="Google Shape;90;p61"/>
          <p:cNvSpPr txBox="1">
            <a:spLocks noGrp="1"/>
          </p:cNvSpPr>
          <p:nvPr>
            <p:ph type="body" idx="1"/>
          </p:nvPr>
        </p:nvSpPr>
        <p:spPr>
          <a:xfrm>
            <a:off x="1113234" y="3974702"/>
            <a:ext cx="7514033" cy="370284"/>
          </a:xfrm>
          <a:prstGeom prst="rect">
            <a:avLst/>
          </a:prstGeom>
          <a:noFill/>
          <a:ln>
            <a:noFill/>
          </a:ln>
        </p:spPr>
        <p:txBody>
          <a:bodyPr spcFirstLastPara="1" wrap="square" lIns="91425" tIns="45700" rIns="91425" bIns="45700" anchor="ctr" anchorCtr="0">
            <a:normAutofit/>
          </a:bodyPr>
          <a:lstStyle>
            <a:lvl1pPr marL="457200" lvl="0" indent="-228600" algn="ctr">
              <a:spcBef>
                <a:spcPts val="210"/>
              </a:spcBef>
              <a:spcAft>
                <a:spcPts val="0"/>
              </a:spcAft>
              <a:buSzPts val="1523"/>
              <a:buNone/>
              <a:defRPr sz="10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91" name="Google Shape;91;p61"/>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61"/>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1"/>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62"/>
          <p:cNvSpPr txBox="1">
            <a:spLocks noGrp="1"/>
          </p:cNvSpPr>
          <p:nvPr>
            <p:ph type="title"/>
          </p:nvPr>
        </p:nvSpPr>
        <p:spPr>
          <a:xfrm>
            <a:off x="1113235" y="514350"/>
            <a:ext cx="7514033" cy="2286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2"/>
          <p:cNvSpPr txBox="1">
            <a:spLocks noGrp="1"/>
          </p:cNvSpPr>
          <p:nvPr>
            <p:ph type="body" idx="1"/>
          </p:nvPr>
        </p:nvSpPr>
        <p:spPr>
          <a:xfrm>
            <a:off x="1113234" y="3257550"/>
            <a:ext cx="7514035"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97" name="Google Shape;97;p6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6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63"/>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 sz="6000" b="0" cap="none">
                <a:solidFill>
                  <a:schemeClr val="dk1"/>
                </a:solidFill>
                <a:latin typeface="Corbel"/>
                <a:ea typeface="Corbel"/>
                <a:cs typeface="Corbel"/>
                <a:sym typeface="Corbel"/>
              </a:rPr>
              <a:t>“</a:t>
            </a:r>
            <a:endParaRPr/>
          </a:p>
        </p:txBody>
      </p:sp>
      <p:sp>
        <p:nvSpPr>
          <p:cNvPr id="102" name="Google Shape;102;p63"/>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 sz="6000" b="0" cap="none">
                <a:solidFill>
                  <a:schemeClr val="dk1"/>
                </a:solidFill>
                <a:latin typeface="Corbel"/>
                <a:ea typeface="Corbel"/>
                <a:cs typeface="Corbel"/>
                <a:sym typeface="Corbel"/>
              </a:rPr>
              <a:t>”</a:t>
            </a:r>
            <a:endParaRPr/>
          </a:p>
        </p:txBody>
      </p:sp>
      <p:sp>
        <p:nvSpPr>
          <p:cNvPr id="103" name="Google Shape;103;p63"/>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63"/>
          <p:cNvSpPr txBox="1">
            <a:spLocks noGrp="1"/>
          </p:cNvSpPr>
          <p:nvPr>
            <p:ph type="body" idx="1"/>
          </p:nvPr>
        </p:nvSpPr>
        <p:spPr>
          <a:xfrm>
            <a:off x="1827609" y="2571749"/>
            <a:ext cx="6399611" cy="285750"/>
          </a:xfrm>
          <a:prstGeom prst="rect">
            <a:avLst/>
          </a:prstGeom>
          <a:noFill/>
          <a:ln>
            <a:noFill/>
          </a:ln>
        </p:spPr>
        <p:txBody>
          <a:bodyPr spcFirstLastPara="1" wrap="square" lIns="91425" tIns="45700" rIns="91425" bIns="45700" anchor="ctr" anchorCtr="0">
            <a:normAutofit/>
          </a:bodyPr>
          <a:lstStyle>
            <a:lvl1pPr marL="457200" lvl="0" indent="-228600" algn="l">
              <a:spcBef>
                <a:spcPts val="270"/>
              </a:spcBef>
              <a:spcAft>
                <a:spcPts val="0"/>
              </a:spcAft>
              <a:buSzPts val="1958"/>
              <a:buFont typeface="Corbel"/>
              <a:buNone/>
              <a:defRPr sz="1350"/>
            </a:lvl1pPr>
            <a:lvl2pPr marL="914400" lvl="1" indent="-228600" algn="l">
              <a:spcBef>
                <a:spcPts val="450"/>
              </a:spcBef>
              <a:spcAft>
                <a:spcPts val="0"/>
              </a:spcAft>
              <a:buSzPts val="2175"/>
              <a:buFont typeface="Corbel"/>
              <a:buNone/>
              <a:defRPr/>
            </a:lvl2pPr>
            <a:lvl3pPr marL="1371600" lvl="2" indent="-228600" algn="l">
              <a:spcBef>
                <a:spcPts val="450"/>
              </a:spcBef>
              <a:spcAft>
                <a:spcPts val="0"/>
              </a:spcAft>
              <a:buSzPts val="1958"/>
              <a:buFont typeface="Corbel"/>
              <a:buNone/>
              <a:defRPr/>
            </a:lvl3pPr>
            <a:lvl4pPr marL="1828800" lvl="3" indent="-228600" algn="l">
              <a:spcBef>
                <a:spcPts val="450"/>
              </a:spcBef>
              <a:spcAft>
                <a:spcPts val="0"/>
              </a:spcAft>
              <a:buSzPts val="1740"/>
              <a:buFont typeface="Corbel"/>
              <a:buNone/>
              <a:defRPr/>
            </a:lvl4pPr>
            <a:lvl5pPr marL="2286000" lvl="4" indent="-228600" algn="l">
              <a:spcBef>
                <a:spcPts val="450"/>
              </a:spcBef>
              <a:spcAft>
                <a:spcPts val="0"/>
              </a:spcAft>
              <a:buSzPts val="1523"/>
              <a:buFont typeface="Corbel"/>
              <a:buNone/>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05" name="Google Shape;105;p63"/>
          <p:cNvSpPr txBox="1">
            <a:spLocks noGrp="1"/>
          </p:cNvSpPr>
          <p:nvPr>
            <p:ph type="body" idx="2"/>
          </p:nvPr>
        </p:nvSpPr>
        <p:spPr>
          <a:xfrm>
            <a:off x="1113234" y="3257550"/>
            <a:ext cx="7514033"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06" name="Google Shape;106;p6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64"/>
          <p:cNvSpPr txBox="1">
            <a:spLocks noGrp="1"/>
          </p:cNvSpPr>
          <p:nvPr>
            <p:ph type="title"/>
          </p:nvPr>
        </p:nvSpPr>
        <p:spPr>
          <a:xfrm>
            <a:off x="1113235" y="2481436"/>
            <a:ext cx="7514032" cy="11016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64"/>
          <p:cNvSpPr txBox="1">
            <a:spLocks noGrp="1"/>
          </p:cNvSpPr>
          <p:nvPr>
            <p:ph type="body" idx="1"/>
          </p:nvPr>
        </p:nvSpPr>
        <p:spPr>
          <a:xfrm>
            <a:off x="1113234" y="3583036"/>
            <a:ext cx="7514033"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12" name="Google Shape;112;p64"/>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4"/>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4"/>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65"/>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 sz="6000" b="0" cap="none">
                <a:solidFill>
                  <a:schemeClr val="dk1"/>
                </a:solidFill>
                <a:latin typeface="Corbel"/>
                <a:ea typeface="Corbel"/>
                <a:cs typeface="Corbel"/>
                <a:sym typeface="Corbel"/>
              </a:rPr>
              <a:t>“</a:t>
            </a:r>
            <a:endParaRPr/>
          </a:p>
        </p:txBody>
      </p:sp>
      <p:sp>
        <p:nvSpPr>
          <p:cNvPr id="117" name="Google Shape;117;p65"/>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 sz="6000" b="0" cap="none">
                <a:solidFill>
                  <a:schemeClr val="dk1"/>
                </a:solidFill>
                <a:latin typeface="Corbel"/>
                <a:ea typeface="Corbel"/>
                <a:cs typeface="Corbel"/>
                <a:sym typeface="Corbel"/>
              </a:rPr>
              <a:t>”</a:t>
            </a:r>
            <a:endParaRPr/>
          </a:p>
        </p:txBody>
      </p:sp>
      <p:sp>
        <p:nvSpPr>
          <p:cNvPr id="118" name="Google Shape;118;p65"/>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5"/>
          <p:cNvSpPr txBox="1">
            <a:spLocks noGrp="1"/>
          </p:cNvSpPr>
          <p:nvPr>
            <p:ph type="body" idx="1"/>
          </p:nvPr>
        </p:nvSpPr>
        <p:spPr>
          <a:xfrm>
            <a:off x="1113235" y="2914650"/>
            <a:ext cx="7514033" cy="666750"/>
          </a:xfrm>
          <a:prstGeom prst="rect">
            <a:avLst/>
          </a:prstGeom>
          <a:noFill/>
          <a:ln>
            <a:noFill/>
          </a:ln>
        </p:spPr>
        <p:txBody>
          <a:bodyPr spcFirstLastPara="1" wrap="square" lIns="91425" tIns="45700" rIns="91425" bIns="45700" anchor="b" anchorCtr="0">
            <a:normAutofit/>
          </a:bodyPr>
          <a:lstStyle>
            <a:lvl1pPr marL="457200" lvl="0" indent="-228600" algn="r">
              <a:spcBef>
                <a:spcPts val="360"/>
              </a:spcBef>
              <a:spcAft>
                <a:spcPts val="0"/>
              </a:spcAft>
              <a:buSzPts val="2610"/>
              <a:buNone/>
              <a:defRPr sz="18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0" name="Google Shape;120;p65"/>
          <p:cNvSpPr txBox="1">
            <a:spLocks noGrp="1"/>
          </p:cNvSpPr>
          <p:nvPr>
            <p:ph type="body" idx="2"/>
          </p:nvPr>
        </p:nvSpPr>
        <p:spPr>
          <a:xfrm>
            <a:off x="1113234" y="3581400"/>
            <a:ext cx="7514033" cy="762000"/>
          </a:xfrm>
          <a:prstGeom prst="rect">
            <a:avLst/>
          </a:prstGeom>
          <a:noFill/>
          <a:ln>
            <a:noFill/>
          </a:ln>
        </p:spPr>
        <p:txBody>
          <a:bodyPr spcFirstLastPara="1" wrap="square" lIns="91425" tIns="45700" rIns="91425" bIns="45700" anchor="t" anchorCtr="0">
            <a:normAutofit/>
          </a:bodyPr>
          <a:lstStyle>
            <a:lvl1pPr marL="457200" lvl="0" indent="-228600" algn="r">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21" name="Google Shape;121;p6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65"/>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6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66"/>
          <p:cNvSpPr txBox="1">
            <a:spLocks noGrp="1"/>
          </p:cNvSpPr>
          <p:nvPr>
            <p:ph type="title"/>
          </p:nvPr>
        </p:nvSpPr>
        <p:spPr>
          <a:xfrm>
            <a:off x="1113235" y="514350"/>
            <a:ext cx="7514034" cy="204549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6"/>
          <p:cNvSpPr txBox="1">
            <a:spLocks noGrp="1"/>
          </p:cNvSpPr>
          <p:nvPr>
            <p:ph type="body" idx="1"/>
          </p:nvPr>
        </p:nvSpPr>
        <p:spPr>
          <a:xfrm>
            <a:off x="1113234" y="2628900"/>
            <a:ext cx="7514035" cy="628650"/>
          </a:xfrm>
          <a:prstGeom prst="rect">
            <a:avLst/>
          </a:prstGeom>
          <a:noFill/>
          <a:ln>
            <a:noFill/>
          </a:ln>
        </p:spPr>
        <p:txBody>
          <a:bodyPr spcFirstLastPara="1" wrap="square" lIns="91425" tIns="45700" rIns="91425" bIns="45700" anchor="b" anchorCtr="0">
            <a:normAutofit/>
          </a:bodyPr>
          <a:lstStyle>
            <a:lvl1pPr marL="457200" lvl="0" indent="-228600" algn="l">
              <a:spcBef>
                <a:spcPts val="420"/>
              </a:spcBef>
              <a:spcAft>
                <a:spcPts val="0"/>
              </a:spcAft>
              <a:buSzPts val="3045"/>
              <a:buNone/>
              <a:defRPr sz="21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7" name="Google Shape;127;p66"/>
          <p:cNvSpPr txBox="1">
            <a:spLocks noGrp="1"/>
          </p:cNvSpPr>
          <p:nvPr>
            <p:ph type="body" idx="2"/>
          </p:nvPr>
        </p:nvSpPr>
        <p:spPr>
          <a:xfrm>
            <a:off x="1113234" y="3257550"/>
            <a:ext cx="7514035" cy="1085850"/>
          </a:xfrm>
          <a:prstGeom prst="rect">
            <a:avLst/>
          </a:prstGeom>
          <a:noFill/>
          <a:ln>
            <a:noFill/>
          </a:ln>
        </p:spPr>
        <p:txBody>
          <a:bodyPr spcFirstLastPara="1" wrap="square" lIns="91425" tIns="45700" rIns="91425" bIns="45700" anchor="t" anchorCtr="0">
            <a:normAutofit/>
          </a:bodyPr>
          <a:lstStyle>
            <a:lvl1pPr marL="457200" lvl="0" indent="-228600" algn="l">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28" name="Google Shape;128;p66"/>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6"/>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6"/>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67"/>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67"/>
          <p:cNvSpPr txBox="1">
            <a:spLocks noGrp="1"/>
          </p:cNvSpPr>
          <p:nvPr>
            <p:ph type="body" idx="1"/>
          </p:nvPr>
        </p:nvSpPr>
        <p:spPr>
          <a:xfrm rot="5400000">
            <a:off x="3698675" y="-585192"/>
            <a:ext cx="2343151" cy="7514035"/>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34" name="Google Shape;134;p67"/>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7"/>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7"/>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68"/>
          <p:cNvSpPr txBox="1">
            <a:spLocks noGrp="1"/>
          </p:cNvSpPr>
          <p:nvPr>
            <p:ph type="title"/>
          </p:nvPr>
        </p:nvSpPr>
        <p:spPr>
          <a:xfrm rot="5400000">
            <a:off x="6048856" y="1764986"/>
            <a:ext cx="3829050" cy="1327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68"/>
          <p:cNvSpPr txBox="1">
            <a:spLocks noGrp="1"/>
          </p:cNvSpPr>
          <p:nvPr>
            <p:ph type="body" idx="1"/>
          </p:nvPr>
        </p:nvSpPr>
        <p:spPr>
          <a:xfrm rot="5400000">
            <a:off x="2206112" y="-578528"/>
            <a:ext cx="3829050" cy="6014807"/>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40" name="Google Shape;140;p6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68"/>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sp>
        <p:nvSpPr>
          <p:cNvPr id="157" name="Google Shape;157;p5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200"/>
              <a:buFont typeface="Corbel"/>
              <a:buNone/>
              <a:defRPr/>
            </a:lvl1pPr>
            <a:lvl2pPr lvl="1" algn="l">
              <a:lnSpc>
                <a:spcPct val="100000"/>
              </a:lnSpc>
              <a:spcBef>
                <a:spcPts val="0"/>
              </a:spcBef>
              <a:spcAft>
                <a:spcPts val="0"/>
              </a:spcAft>
              <a:buClr>
                <a:schemeClr val="lt2"/>
              </a:buClr>
              <a:buSzPts val="3200"/>
              <a:buNone/>
              <a:defRPr/>
            </a:lvl2pPr>
            <a:lvl3pPr lvl="2" algn="l">
              <a:lnSpc>
                <a:spcPct val="100000"/>
              </a:lnSpc>
              <a:spcBef>
                <a:spcPts val="0"/>
              </a:spcBef>
              <a:spcAft>
                <a:spcPts val="0"/>
              </a:spcAft>
              <a:buClr>
                <a:schemeClr val="lt2"/>
              </a:buClr>
              <a:buSzPts val="3200"/>
              <a:buNone/>
              <a:defRPr/>
            </a:lvl3pPr>
            <a:lvl4pPr lvl="3" algn="l">
              <a:lnSpc>
                <a:spcPct val="100000"/>
              </a:lnSpc>
              <a:spcBef>
                <a:spcPts val="0"/>
              </a:spcBef>
              <a:spcAft>
                <a:spcPts val="0"/>
              </a:spcAft>
              <a:buClr>
                <a:schemeClr val="lt2"/>
              </a:buClr>
              <a:buSzPts val="3200"/>
              <a:buNone/>
              <a:defRPr/>
            </a:lvl4pPr>
            <a:lvl5pPr lvl="4" algn="l">
              <a:lnSpc>
                <a:spcPct val="100000"/>
              </a:lnSpc>
              <a:spcBef>
                <a:spcPts val="0"/>
              </a:spcBef>
              <a:spcAft>
                <a:spcPts val="0"/>
              </a:spcAft>
              <a:buClr>
                <a:schemeClr val="lt2"/>
              </a:buClr>
              <a:buSzPts val="3200"/>
              <a:buNone/>
              <a:defRPr/>
            </a:lvl5pPr>
            <a:lvl6pPr lvl="5" algn="l">
              <a:lnSpc>
                <a:spcPct val="100000"/>
              </a:lnSpc>
              <a:spcBef>
                <a:spcPts val="0"/>
              </a:spcBef>
              <a:spcAft>
                <a:spcPts val="0"/>
              </a:spcAft>
              <a:buClr>
                <a:schemeClr val="lt2"/>
              </a:buClr>
              <a:buSzPts val="3200"/>
              <a:buNone/>
              <a:defRPr/>
            </a:lvl6pPr>
            <a:lvl7pPr lvl="6" algn="l">
              <a:lnSpc>
                <a:spcPct val="100000"/>
              </a:lnSpc>
              <a:spcBef>
                <a:spcPts val="0"/>
              </a:spcBef>
              <a:spcAft>
                <a:spcPts val="0"/>
              </a:spcAft>
              <a:buClr>
                <a:schemeClr val="lt2"/>
              </a:buClr>
              <a:buSzPts val="3200"/>
              <a:buNone/>
              <a:defRPr/>
            </a:lvl7pPr>
            <a:lvl8pPr lvl="7" algn="l">
              <a:lnSpc>
                <a:spcPct val="100000"/>
              </a:lnSpc>
              <a:spcBef>
                <a:spcPts val="0"/>
              </a:spcBef>
              <a:spcAft>
                <a:spcPts val="0"/>
              </a:spcAft>
              <a:buClr>
                <a:schemeClr val="lt2"/>
              </a:buClr>
              <a:buSzPts val="3200"/>
              <a:buNone/>
              <a:defRPr/>
            </a:lvl8pPr>
            <a:lvl9pPr lvl="8" algn="l">
              <a:lnSpc>
                <a:spcPct val="100000"/>
              </a:lnSpc>
              <a:spcBef>
                <a:spcPts val="0"/>
              </a:spcBef>
              <a:spcAft>
                <a:spcPts val="0"/>
              </a:spcAft>
              <a:buClr>
                <a:schemeClr val="lt2"/>
              </a:buClr>
              <a:buSzPts val="3200"/>
              <a:buNone/>
              <a:defRPr/>
            </a:lvl9pPr>
          </a:lstStyle>
          <a:p>
            <a:endParaRPr/>
          </a:p>
        </p:txBody>
      </p:sp>
      <p:sp>
        <p:nvSpPr>
          <p:cNvPr id="158" name="Google Shape;158;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59" name="Google Shape;159;p5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0"/>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35" name="Google Shape;35;p5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0"/>
          <p:cNvSpPr txBox="1">
            <a:spLocks noGrp="1"/>
          </p:cNvSpPr>
          <p:nvPr>
            <p:ph type="sldNum" idx="12"/>
          </p:nvPr>
        </p:nvSpPr>
        <p:spPr>
          <a:xfrm>
            <a:off x="8213893" y="4400349"/>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5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200"/>
              <a:buFont typeface="Corbel"/>
              <a:buNone/>
              <a:defRPr/>
            </a:lvl1pPr>
            <a:lvl2pPr lvl="1" algn="l">
              <a:lnSpc>
                <a:spcPct val="100000"/>
              </a:lnSpc>
              <a:spcBef>
                <a:spcPts val="0"/>
              </a:spcBef>
              <a:spcAft>
                <a:spcPts val="0"/>
              </a:spcAft>
              <a:buClr>
                <a:schemeClr val="dk2"/>
              </a:buClr>
              <a:buSzPts val="3200"/>
              <a:buNone/>
              <a:defRPr/>
            </a:lvl2pPr>
            <a:lvl3pPr lvl="2" algn="l">
              <a:lnSpc>
                <a:spcPct val="100000"/>
              </a:lnSpc>
              <a:spcBef>
                <a:spcPts val="0"/>
              </a:spcBef>
              <a:spcAft>
                <a:spcPts val="0"/>
              </a:spcAft>
              <a:buClr>
                <a:schemeClr val="dk2"/>
              </a:buClr>
              <a:buSzPts val="3200"/>
              <a:buNone/>
              <a:defRPr/>
            </a:lvl3pPr>
            <a:lvl4pPr lvl="3" algn="l">
              <a:lnSpc>
                <a:spcPct val="100000"/>
              </a:lnSpc>
              <a:spcBef>
                <a:spcPts val="0"/>
              </a:spcBef>
              <a:spcAft>
                <a:spcPts val="0"/>
              </a:spcAft>
              <a:buClr>
                <a:schemeClr val="dk2"/>
              </a:buClr>
              <a:buSzPts val="3200"/>
              <a:buNone/>
              <a:defRPr/>
            </a:lvl4pPr>
            <a:lvl5pPr lvl="4" algn="l">
              <a:lnSpc>
                <a:spcPct val="100000"/>
              </a:lnSpc>
              <a:spcBef>
                <a:spcPts val="0"/>
              </a:spcBef>
              <a:spcAft>
                <a:spcPts val="0"/>
              </a:spcAft>
              <a:buClr>
                <a:schemeClr val="dk2"/>
              </a:buClr>
              <a:buSzPts val="3200"/>
              <a:buNone/>
              <a:defRPr/>
            </a:lvl5pPr>
            <a:lvl6pPr lvl="5" algn="l">
              <a:lnSpc>
                <a:spcPct val="100000"/>
              </a:lnSpc>
              <a:spcBef>
                <a:spcPts val="0"/>
              </a:spcBef>
              <a:spcAft>
                <a:spcPts val="0"/>
              </a:spcAft>
              <a:buClr>
                <a:schemeClr val="dk2"/>
              </a:buClr>
              <a:buSzPts val="3200"/>
              <a:buNone/>
              <a:defRPr/>
            </a:lvl6pPr>
            <a:lvl7pPr lvl="6" algn="l">
              <a:lnSpc>
                <a:spcPct val="100000"/>
              </a:lnSpc>
              <a:spcBef>
                <a:spcPts val="0"/>
              </a:spcBef>
              <a:spcAft>
                <a:spcPts val="0"/>
              </a:spcAft>
              <a:buClr>
                <a:schemeClr val="dk2"/>
              </a:buClr>
              <a:buSzPts val="3200"/>
              <a:buNone/>
              <a:defRPr/>
            </a:lvl7pPr>
            <a:lvl8pPr lvl="7" algn="l">
              <a:lnSpc>
                <a:spcPct val="100000"/>
              </a:lnSpc>
              <a:spcBef>
                <a:spcPts val="0"/>
              </a:spcBef>
              <a:spcAft>
                <a:spcPts val="0"/>
              </a:spcAft>
              <a:buClr>
                <a:schemeClr val="dk2"/>
              </a:buClr>
              <a:buSzPts val="3200"/>
              <a:buNone/>
              <a:defRPr/>
            </a:lvl8pPr>
            <a:lvl9pPr lvl="8" algn="l">
              <a:lnSpc>
                <a:spcPct val="100000"/>
              </a:lnSpc>
              <a:spcBef>
                <a:spcPts val="0"/>
              </a:spcBef>
              <a:spcAft>
                <a:spcPts val="0"/>
              </a:spcAft>
              <a:buClr>
                <a:schemeClr val="dk2"/>
              </a:buClr>
              <a:buSzPts val="3200"/>
              <a:buNone/>
              <a:defRPr/>
            </a:lvl9pPr>
          </a:lstStyle>
          <a:p>
            <a:endParaRPr/>
          </a:p>
        </p:txBody>
      </p:sp>
      <p:sp>
        <p:nvSpPr>
          <p:cNvPr id="40" name="Google Shape;40;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5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52"/>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55"/>
          <p:cNvSpPr txBox="1">
            <a:spLocks noGrp="1"/>
          </p:cNvSpPr>
          <p:nvPr>
            <p:ph type="title"/>
          </p:nvPr>
        </p:nvSpPr>
        <p:spPr>
          <a:xfrm>
            <a:off x="1929210" y="2000249"/>
            <a:ext cx="6698060" cy="1582787"/>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000"/>
              <a:buFont typeface="Corbel"/>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5"/>
          <p:cNvSpPr txBox="1">
            <a:spLocks noGrp="1"/>
          </p:cNvSpPr>
          <p:nvPr>
            <p:ph type="body" idx="1"/>
          </p:nvPr>
        </p:nvSpPr>
        <p:spPr>
          <a:xfrm>
            <a:off x="1929209" y="3583036"/>
            <a:ext cx="6698061"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50" name="Google Shape;50;p5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6"/>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body" idx="1"/>
          </p:nvPr>
        </p:nvSpPr>
        <p:spPr>
          <a:xfrm>
            <a:off x="1113235" y="2000250"/>
            <a:ext cx="3671291" cy="2343151"/>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6" name="Google Shape;56;p56"/>
          <p:cNvSpPr txBox="1">
            <a:spLocks noGrp="1"/>
          </p:cNvSpPr>
          <p:nvPr>
            <p:ph type="body" idx="2"/>
          </p:nvPr>
        </p:nvSpPr>
        <p:spPr>
          <a:xfrm>
            <a:off x="4955975" y="2000250"/>
            <a:ext cx="3671292" cy="2343150"/>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7" name="Google Shape;57;p56"/>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6"/>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6"/>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7"/>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7"/>
          <p:cNvSpPr txBox="1">
            <a:spLocks noGrp="1"/>
          </p:cNvSpPr>
          <p:nvPr>
            <p:ph type="body" idx="1"/>
          </p:nvPr>
        </p:nvSpPr>
        <p:spPr>
          <a:xfrm>
            <a:off x="1329134" y="1993900"/>
            <a:ext cx="3455391"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3" name="Google Shape;63;p57"/>
          <p:cNvSpPr txBox="1">
            <a:spLocks noGrp="1"/>
          </p:cNvSpPr>
          <p:nvPr>
            <p:ph type="body" idx="2"/>
          </p:nvPr>
        </p:nvSpPr>
        <p:spPr>
          <a:xfrm>
            <a:off x="1113233"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4" name="Google Shape;64;p57"/>
          <p:cNvSpPr txBox="1">
            <a:spLocks noGrp="1"/>
          </p:cNvSpPr>
          <p:nvPr>
            <p:ph type="body" idx="3"/>
          </p:nvPr>
        </p:nvSpPr>
        <p:spPr>
          <a:xfrm>
            <a:off x="5160366" y="2000250"/>
            <a:ext cx="3466903"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5" name="Google Shape;65;p57"/>
          <p:cNvSpPr txBox="1">
            <a:spLocks noGrp="1"/>
          </p:cNvSpPr>
          <p:nvPr>
            <p:ph type="body" idx="4"/>
          </p:nvPr>
        </p:nvSpPr>
        <p:spPr>
          <a:xfrm>
            <a:off x="4955975"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6" name="Google Shape;66;p57"/>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7"/>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7"/>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5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8"/>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59"/>
          <p:cNvSpPr txBox="1">
            <a:spLocks noGrp="1"/>
          </p:cNvSpPr>
          <p:nvPr>
            <p:ph type="title"/>
          </p:nvPr>
        </p:nvSpPr>
        <p:spPr>
          <a:xfrm>
            <a:off x="1113234" y="1200150"/>
            <a:ext cx="2661841"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9"/>
          <p:cNvSpPr txBox="1">
            <a:spLocks noGrp="1"/>
          </p:cNvSpPr>
          <p:nvPr>
            <p:ph type="body" idx="1"/>
          </p:nvPr>
        </p:nvSpPr>
        <p:spPr>
          <a:xfrm>
            <a:off x="3946525" y="514350"/>
            <a:ext cx="4680743" cy="3829051"/>
          </a:xfrm>
          <a:prstGeom prst="rect">
            <a:avLst/>
          </a:prstGeom>
          <a:noFill/>
          <a:ln>
            <a:noFill/>
          </a:ln>
        </p:spPr>
        <p:txBody>
          <a:bodyPr spcFirstLastPara="1" wrap="square" lIns="91425" tIns="45700" rIns="91425" bIns="45700" anchor="ctr" anchorCtr="0">
            <a:normAutofit/>
          </a:bodyPr>
          <a:lstStyle>
            <a:lvl1pPr marL="457200" lvl="0" indent="-366712" algn="l">
              <a:spcBef>
                <a:spcPts val="300"/>
              </a:spcBef>
              <a:spcAft>
                <a:spcPts val="0"/>
              </a:spcAft>
              <a:buSzPts val="2175"/>
              <a:buChar char="•"/>
              <a:defRPr sz="1500"/>
            </a:lvl1pPr>
            <a:lvl2pPr marL="914400" lvl="1" indent="-352901" algn="l">
              <a:spcBef>
                <a:spcPts val="450"/>
              </a:spcBef>
              <a:spcAft>
                <a:spcPts val="0"/>
              </a:spcAft>
              <a:buSzPts val="1958"/>
              <a:buChar char="•"/>
              <a:defRPr sz="1350"/>
            </a:lvl2pPr>
            <a:lvl3pPr marL="1371600" lvl="2" indent="-339089" algn="l">
              <a:spcBef>
                <a:spcPts val="450"/>
              </a:spcBef>
              <a:spcAft>
                <a:spcPts val="0"/>
              </a:spcAft>
              <a:buSzPts val="1740"/>
              <a:buChar char="•"/>
              <a:defRPr sz="1200"/>
            </a:lvl3pPr>
            <a:lvl4pPr marL="1828800" lvl="3" indent="-325278" algn="l">
              <a:spcBef>
                <a:spcPts val="450"/>
              </a:spcBef>
              <a:spcAft>
                <a:spcPts val="0"/>
              </a:spcAft>
              <a:buSzPts val="1523"/>
              <a:buChar char="•"/>
              <a:defRPr sz="1050"/>
            </a:lvl4pPr>
            <a:lvl5pPr marL="2286000" lvl="4" indent="-325278" algn="l">
              <a:spcBef>
                <a:spcPts val="450"/>
              </a:spcBef>
              <a:spcAft>
                <a:spcPts val="0"/>
              </a:spcAft>
              <a:buSzPts val="1523"/>
              <a:buChar char="•"/>
              <a:defRPr sz="1050"/>
            </a:lvl5pPr>
            <a:lvl6pPr marL="2743200" lvl="5" indent="-325278" algn="l">
              <a:spcBef>
                <a:spcPts val="450"/>
              </a:spcBef>
              <a:spcAft>
                <a:spcPts val="0"/>
              </a:spcAft>
              <a:buSzPts val="1523"/>
              <a:buChar char="•"/>
              <a:defRPr sz="1050"/>
            </a:lvl6pPr>
            <a:lvl7pPr marL="3200400" lvl="6" indent="-325278" algn="l">
              <a:spcBef>
                <a:spcPts val="450"/>
              </a:spcBef>
              <a:spcAft>
                <a:spcPts val="0"/>
              </a:spcAft>
              <a:buSzPts val="1523"/>
              <a:buChar char="•"/>
              <a:defRPr sz="1050"/>
            </a:lvl7pPr>
            <a:lvl8pPr marL="3657600" lvl="7" indent="-325278" algn="l">
              <a:spcBef>
                <a:spcPts val="450"/>
              </a:spcBef>
              <a:spcAft>
                <a:spcPts val="0"/>
              </a:spcAft>
              <a:buSzPts val="1523"/>
              <a:buChar char="•"/>
              <a:defRPr sz="1050"/>
            </a:lvl8pPr>
            <a:lvl9pPr marL="4114800" lvl="8" indent="-325278" algn="l">
              <a:spcBef>
                <a:spcPts val="450"/>
              </a:spcBef>
              <a:spcAft>
                <a:spcPts val="450"/>
              </a:spcAft>
              <a:buSzPts val="1523"/>
              <a:buChar char="•"/>
              <a:defRPr sz="1050"/>
            </a:lvl9pPr>
          </a:lstStyle>
          <a:p>
            <a:endParaRPr/>
          </a:p>
        </p:txBody>
      </p:sp>
      <p:sp>
        <p:nvSpPr>
          <p:cNvPr id="76" name="Google Shape;76;p59"/>
          <p:cNvSpPr txBox="1">
            <a:spLocks noGrp="1"/>
          </p:cNvSpPr>
          <p:nvPr>
            <p:ph type="body" idx="2"/>
          </p:nvPr>
        </p:nvSpPr>
        <p:spPr>
          <a:xfrm>
            <a:off x="1113234" y="2228850"/>
            <a:ext cx="2661841"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40"/>
              </a:spcBef>
              <a:spcAft>
                <a:spcPts val="0"/>
              </a:spcAft>
              <a:buSzPts val="1740"/>
              <a:buNone/>
              <a:defRPr sz="120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77" name="Google Shape;77;p5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9"/>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grpSp>
        <p:nvGrpSpPr>
          <p:cNvPr id="6" name="Google Shape;6;p48"/>
          <p:cNvGrpSpPr/>
          <p:nvPr/>
        </p:nvGrpSpPr>
        <p:grpSpPr>
          <a:xfrm>
            <a:off x="113109" y="0"/>
            <a:ext cx="1827610" cy="5143501"/>
            <a:chOff x="1320800" y="0"/>
            <a:chExt cx="2436813" cy="6858001"/>
          </a:xfrm>
        </p:grpSpPr>
        <p:sp>
          <p:nvSpPr>
            <p:cNvPr id="7" name="Google Shape;7;p48"/>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48"/>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48"/>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48"/>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48"/>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48"/>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48"/>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3000"/>
              <a:buFont typeface="Corbel"/>
              <a:buNone/>
              <a:defRPr sz="3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48"/>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marR="0" lvl="0" indent="-394335" algn="l" rtl="0">
              <a:spcBef>
                <a:spcPts val="36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1pPr>
            <a:lvl2pPr marL="914400" marR="0" lvl="1" indent="-366712" algn="l" rtl="0">
              <a:spcBef>
                <a:spcPts val="450"/>
              </a:spcBef>
              <a:spcAft>
                <a:spcPts val="0"/>
              </a:spcAft>
              <a:buClr>
                <a:srgbClr val="1186C3"/>
              </a:buClr>
              <a:buSzPts val="2175"/>
              <a:buFont typeface="Arial"/>
              <a:buChar char="•"/>
              <a:defRPr sz="1500" b="0" i="0" u="none" strike="noStrike" cap="none">
                <a:solidFill>
                  <a:schemeClr val="dk1"/>
                </a:solidFill>
                <a:latin typeface="Corbel"/>
                <a:ea typeface="Corbel"/>
                <a:cs typeface="Corbel"/>
                <a:sym typeface="Corbel"/>
              </a:defRPr>
            </a:lvl2pPr>
            <a:lvl3pPr marL="1371600" marR="0" lvl="2" indent="-352901" algn="l" rtl="0">
              <a:spcBef>
                <a:spcPts val="450"/>
              </a:spcBef>
              <a:spcAft>
                <a:spcPts val="0"/>
              </a:spcAft>
              <a:buClr>
                <a:srgbClr val="1186C3"/>
              </a:buClr>
              <a:buSzPts val="1958"/>
              <a:buFont typeface="Arial"/>
              <a:buChar char="•"/>
              <a:defRPr sz="1350" b="0" i="0" u="none" strike="noStrike" cap="none">
                <a:solidFill>
                  <a:schemeClr val="dk1"/>
                </a:solidFill>
                <a:latin typeface="Corbel"/>
                <a:ea typeface="Corbel"/>
                <a:cs typeface="Corbel"/>
                <a:sym typeface="Corbel"/>
              </a:defRPr>
            </a:lvl3pPr>
            <a:lvl4pPr marL="1828800" marR="0" lvl="3" indent="-339089" algn="l" rtl="0">
              <a:spcBef>
                <a:spcPts val="450"/>
              </a:spcBef>
              <a:spcAft>
                <a:spcPts val="0"/>
              </a:spcAft>
              <a:buClr>
                <a:srgbClr val="1186C3"/>
              </a:buClr>
              <a:buSzPts val="1740"/>
              <a:buFont typeface="Arial"/>
              <a:buChar char="•"/>
              <a:defRPr sz="1200" b="0" i="0" u="none" strike="noStrike" cap="none">
                <a:solidFill>
                  <a:schemeClr val="dk1"/>
                </a:solidFill>
                <a:latin typeface="Corbel"/>
                <a:ea typeface="Corbel"/>
                <a:cs typeface="Corbel"/>
                <a:sym typeface="Corbel"/>
              </a:defRPr>
            </a:lvl4pPr>
            <a:lvl5pPr marL="2286000" marR="0" lvl="4"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5pPr>
            <a:lvl6pPr marL="2743200" marR="0" lvl="5"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6pPr>
            <a:lvl7pPr marL="3200400" marR="0" lvl="6"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7pPr>
            <a:lvl8pPr marL="3657600" marR="0" lvl="7"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8pPr>
            <a:lvl9pPr marL="4114800" marR="0" lvl="8" indent="-325278" algn="l" rtl="0">
              <a:spcBef>
                <a:spcPts val="450"/>
              </a:spcBef>
              <a:spcAft>
                <a:spcPts val="450"/>
              </a:spcAft>
              <a:buClr>
                <a:srgbClr val="1186C3"/>
              </a:buClr>
              <a:buSzPts val="1523"/>
              <a:buFont typeface="Arial"/>
              <a:buChar char="•"/>
              <a:defRPr sz="1050" b="0" i="0" u="none" strike="noStrike" cap="none">
                <a:solidFill>
                  <a:schemeClr val="dk1"/>
                </a:solidFill>
                <a:latin typeface="Corbel"/>
                <a:ea typeface="Corbel"/>
                <a:cs typeface="Corbel"/>
                <a:sym typeface="Corbel"/>
              </a:defRPr>
            </a:lvl9pPr>
          </a:lstStyle>
          <a:p>
            <a:endParaRPr/>
          </a:p>
        </p:txBody>
      </p:sp>
      <p:sp>
        <p:nvSpPr>
          <p:cNvPr id="15" name="Google Shape;15;p4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4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48"/>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grpSp>
        <p:nvGrpSpPr>
          <p:cNvPr id="144" name="Google Shape;144;p53"/>
          <p:cNvGrpSpPr/>
          <p:nvPr/>
        </p:nvGrpSpPr>
        <p:grpSpPr>
          <a:xfrm>
            <a:off x="113109" y="0"/>
            <a:ext cx="1827610" cy="5143501"/>
            <a:chOff x="1320800" y="0"/>
            <a:chExt cx="2436813" cy="6858001"/>
          </a:xfrm>
        </p:grpSpPr>
        <p:sp>
          <p:nvSpPr>
            <p:cNvPr id="145" name="Google Shape;145;p5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46" name="Google Shape;146;p5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FEFEFE"/>
            </a:solidFill>
            <a:ln>
              <a:noFill/>
            </a:ln>
          </p:spPr>
        </p:sp>
        <p:sp>
          <p:nvSpPr>
            <p:cNvPr id="147" name="Google Shape;147;p5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FEFEFE"/>
            </a:solidFill>
            <a:ln>
              <a:noFill/>
            </a:ln>
          </p:spPr>
        </p:sp>
        <p:sp>
          <p:nvSpPr>
            <p:cNvPr id="148" name="Google Shape;148;p5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49" name="Google Shape;149;p5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50" name="Google Shape;150;p5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sp>
      </p:grpSp>
      <p:sp>
        <p:nvSpPr>
          <p:cNvPr id="151" name="Google Shape;151;p53"/>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000"/>
              <a:buFont typeface="Corbel"/>
              <a:buNone/>
              <a:defRPr sz="300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52" name="Google Shape;152;p53"/>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marR="0" lvl="0" indent="-394335" algn="l" rtl="0">
              <a:spcBef>
                <a:spcPts val="360"/>
              </a:spcBef>
              <a:spcAft>
                <a:spcPts val="0"/>
              </a:spcAft>
              <a:buClr>
                <a:srgbClr val="1186C3"/>
              </a:buClr>
              <a:buSzPts val="2610"/>
              <a:buFont typeface="Arial"/>
              <a:buChar char="•"/>
              <a:defRPr sz="1800" b="0" i="0" u="none" strike="noStrike" cap="none">
                <a:solidFill>
                  <a:schemeClr val="lt1"/>
                </a:solidFill>
                <a:latin typeface="Corbel"/>
                <a:ea typeface="Corbel"/>
                <a:cs typeface="Corbel"/>
                <a:sym typeface="Corbel"/>
              </a:defRPr>
            </a:lvl1pPr>
            <a:lvl2pPr marL="914400" marR="0" lvl="1" indent="-366712" algn="l" rtl="0">
              <a:spcBef>
                <a:spcPts val="450"/>
              </a:spcBef>
              <a:spcAft>
                <a:spcPts val="0"/>
              </a:spcAft>
              <a:buClr>
                <a:srgbClr val="1186C3"/>
              </a:buClr>
              <a:buSzPts val="2175"/>
              <a:buFont typeface="Arial"/>
              <a:buChar char="•"/>
              <a:defRPr sz="1500" b="0" i="0" u="none" strike="noStrike" cap="none">
                <a:solidFill>
                  <a:schemeClr val="lt1"/>
                </a:solidFill>
                <a:latin typeface="Corbel"/>
                <a:ea typeface="Corbel"/>
                <a:cs typeface="Corbel"/>
                <a:sym typeface="Corbel"/>
              </a:defRPr>
            </a:lvl2pPr>
            <a:lvl3pPr marL="1371600" marR="0" lvl="2" indent="-352901" algn="l" rtl="0">
              <a:spcBef>
                <a:spcPts val="450"/>
              </a:spcBef>
              <a:spcAft>
                <a:spcPts val="0"/>
              </a:spcAft>
              <a:buClr>
                <a:srgbClr val="1186C3"/>
              </a:buClr>
              <a:buSzPts val="1958"/>
              <a:buFont typeface="Arial"/>
              <a:buChar char="•"/>
              <a:defRPr sz="1350" b="0" i="0" u="none" strike="noStrike" cap="none">
                <a:solidFill>
                  <a:schemeClr val="lt1"/>
                </a:solidFill>
                <a:latin typeface="Corbel"/>
                <a:ea typeface="Corbel"/>
                <a:cs typeface="Corbel"/>
                <a:sym typeface="Corbel"/>
              </a:defRPr>
            </a:lvl3pPr>
            <a:lvl4pPr marL="1828800" marR="0" lvl="3" indent="-339089" algn="l" rtl="0">
              <a:spcBef>
                <a:spcPts val="450"/>
              </a:spcBef>
              <a:spcAft>
                <a:spcPts val="0"/>
              </a:spcAft>
              <a:buClr>
                <a:srgbClr val="1186C3"/>
              </a:buClr>
              <a:buSzPts val="1740"/>
              <a:buFont typeface="Arial"/>
              <a:buChar char="•"/>
              <a:defRPr sz="1200" b="0" i="0" u="none" strike="noStrike" cap="none">
                <a:solidFill>
                  <a:schemeClr val="lt1"/>
                </a:solidFill>
                <a:latin typeface="Corbel"/>
                <a:ea typeface="Corbel"/>
                <a:cs typeface="Corbel"/>
                <a:sym typeface="Corbel"/>
              </a:defRPr>
            </a:lvl4pPr>
            <a:lvl5pPr marL="2286000" marR="0" lvl="4" indent="-325278" algn="l" rtl="0">
              <a:spcBef>
                <a:spcPts val="450"/>
              </a:spcBef>
              <a:spcAft>
                <a:spcPts val="0"/>
              </a:spcAft>
              <a:buClr>
                <a:srgbClr val="1186C3"/>
              </a:buClr>
              <a:buSzPts val="1523"/>
              <a:buFont typeface="Arial"/>
              <a:buChar char="•"/>
              <a:defRPr sz="1050" b="0" i="0" u="none" strike="noStrike" cap="none">
                <a:solidFill>
                  <a:schemeClr val="lt1"/>
                </a:solidFill>
                <a:latin typeface="Corbel"/>
                <a:ea typeface="Corbel"/>
                <a:cs typeface="Corbel"/>
                <a:sym typeface="Corbel"/>
              </a:defRPr>
            </a:lvl5pPr>
            <a:lvl6pPr marL="2743200" marR="0" lvl="5" indent="-325278" algn="l" rtl="0">
              <a:spcBef>
                <a:spcPts val="450"/>
              </a:spcBef>
              <a:spcAft>
                <a:spcPts val="0"/>
              </a:spcAft>
              <a:buClr>
                <a:srgbClr val="1186C3"/>
              </a:buClr>
              <a:buSzPts val="1523"/>
              <a:buFont typeface="Arial"/>
              <a:buChar char="•"/>
              <a:defRPr sz="1050" b="0" i="0" u="none" strike="noStrike" cap="none">
                <a:solidFill>
                  <a:schemeClr val="lt1"/>
                </a:solidFill>
                <a:latin typeface="Corbel"/>
                <a:ea typeface="Corbel"/>
                <a:cs typeface="Corbel"/>
                <a:sym typeface="Corbel"/>
              </a:defRPr>
            </a:lvl6pPr>
            <a:lvl7pPr marL="3200400" marR="0" lvl="6" indent="-325278" algn="l" rtl="0">
              <a:spcBef>
                <a:spcPts val="450"/>
              </a:spcBef>
              <a:spcAft>
                <a:spcPts val="0"/>
              </a:spcAft>
              <a:buClr>
                <a:srgbClr val="1186C3"/>
              </a:buClr>
              <a:buSzPts val="1523"/>
              <a:buFont typeface="Arial"/>
              <a:buChar char="•"/>
              <a:defRPr sz="1050" b="0" i="0" u="none" strike="noStrike" cap="none">
                <a:solidFill>
                  <a:schemeClr val="lt1"/>
                </a:solidFill>
                <a:latin typeface="Corbel"/>
                <a:ea typeface="Corbel"/>
                <a:cs typeface="Corbel"/>
                <a:sym typeface="Corbel"/>
              </a:defRPr>
            </a:lvl7pPr>
            <a:lvl8pPr marL="3657600" marR="0" lvl="7" indent="-325278" algn="l" rtl="0">
              <a:spcBef>
                <a:spcPts val="450"/>
              </a:spcBef>
              <a:spcAft>
                <a:spcPts val="0"/>
              </a:spcAft>
              <a:buClr>
                <a:srgbClr val="1186C3"/>
              </a:buClr>
              <a:buSzPts val="1523"/>
              <a:buFont typeface="Arial"/>
              <a:buChar char="•"/>
              <a:defRPr sz="1050" b="0" i="0" u="none" strike="noStrike" cap="none">
                <a:solidFill>
                  <a:schemeClr val="lt1"/>
                </a:solidFill>
                <a:latin typeface="Corbel"/>
                <a:ea typeface="Corbel"/>
                <a:cs typeface="Corbel"/>
                <a:sym typeface="Corbel"/>
              </a:defRPr>
            </a:lvl8pPr>
            <a:lvl9pPr marL="4114800" marR="0" lvl="8" indent="-325278" algn="l" rtl="0">
              <a:spcBef>
                <a:spcPts val="450"/>
              </a:spcBef>
              <a:spcAft>
                <a:spcPts val="450"/>
              </a:spcAft>
              <a:buClr>
                <a:srgbClr val="1186C3"/>
              </a:buClr>
              <a:buSzPts val="1523"/>
              <a:buFont typeface="Arial"/>
              <a:buChar char="•"/>
              <a:defRPr sz="1050" b="0" i="0" u="none" strike="noStrike" cap="none">
                <a:solidFill>
                  <a:schemeClr val="lt1"/>
                </a:solidFill>
                <a:latin typeface="Corbel"/>
                <a:ea typeface="Corbel"/>
                <a:cs typeface="Corbel"/>
                <a:sym typeface="Corbel"/>
              </a:defRPr>
            </a:lvl9pPr>
          </a:lstStyle>
          <a:p>
            <a:endParaRPr/>
          </a:p>
        </p:txBody>
      </p:sp>
      <p:sp>
        <p:nvSpPr>
          <p:cNvPr id="153" name="Google Shape;153;p5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50" b="0" i="0">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54" name="Google Shape;154;p5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55" name="Google Shape;155;p5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1pPr>
            <a:lvl2pPr marL="0" marR="0" lvl="1"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2pPr>
            <a:lvl3pPr marL="0" marR="0" lvl="2"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3pPr>
            <a:lvl4pPr marL="0" marR="0" lvl="3"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4pPr>
            <a:lvl5pPr marL="0" marR="0" lvl="4"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5pPr>
            <a:lvl6pPr marL="0" marR="0" lvl="5"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6pPr>
            <a:lvl7pPr marL="0" marR="0" lvl="6"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7pPr>
            <a:lvl8pPr marL="0" marR="0" lvl="7"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8pPr>
            <a:lvl9pPr marL="0" marR="0" lvl="8" indent="0" algn="r" rtl="0">
              <a:spcBef>
                <a:spcPts val="0"/>
              </a:spcBef>
              <a:spcAft>
                <a:spcPts val="0"/>
              </a:spcAft>
              <a:buClr>
                <a:schemeClr val="lt1"/>
              </a:buClr>
              <a:buSzPts val="750"/>
              <a:buFont typeface="Corbel"/>
              <a:buNone/>
              <a:defRPr sz="750" b="0" i="0" u="none">
                <a:solidFill>
                  <a:schemeClr val="l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nvGrpSpPr>
          <p:cNvPr id="165" name="Google Shape;165;p1"/>
          <p:cNvGrpSpPr/>
          <p:nvPr/>
        </p:nvGrpSpPr>
        <p:grpSpPr>
          <a:xfrm>
            <a:off x="2219326" y="-3572"/>
            <a:ext cx="3761187" cy="5147072"/>
            <a:chOff x="2928938" y="-4763"/>
            <a:chExt cx="5014912" cy="6862763"/>
          </a:xfrm>
        </p:grpSpPr>
        <p:sp>
          <p:nvSpPr>
            <p:cNvPr id="166" name="Google Shape;166;p1"/>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67" name="Google Shape;167;p1"/>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US"/>
            </a:p>
          </p:txBody>
        </p:sp>
        <p:sp>
          <p:nvSpPr>
            <p:cNvPr id="168" name="Google Shape;168;p1"/>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a:lstStyle/>
            <a:p>
              <a:endParaRPr lang="en-US"/>
            </a:p>
          </p:txBody>
        </p:sp>
        <p:sp>
          <p:nvSpPr>
            <p:cNvPr id="169" name="Google Shape;169;p1"/>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a:lstStyle/>
            <a:p>
              <a:endParaRPr lang="en-US"/>
            </a:p>
          </p:txBody>
        </p:sp>
        <p:sp>
          <p:nvSpPr>
            <p:cNvPr id="170" name="Google Shape;170;p1"/>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a:lstStyle/>
            <a:p>
              <a:endParaRPr lang="en-US"/>
            </a:p>
          </p:txBody>
        </p:sp>
        <p:sp>
          <p:nvSpPr>
            <p:cNvPr id="171" name="Google Shape;171;p1"/>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a:lstStyle/>
            <a:p>
              <a:endParaRPr lang="en-US"/>
            </a:p>
          </p:txBody>
        </p:sp>
      </p:grpSp>
      <p:sp>
        <p:nvSpPr>
          <p:cNvPr id="172" name="Google Shape;172;p1"/>
          <p:cNvSpPr txBox="1">
            <a:spLocks noGrp="1"/>
          </p:cNvSpPr>
          <p:nvPr>
            <p:ph type="ctrTitle"/>
          </p:nvPr>
        </p:nvSpPr>
        <p:spPr>
          <a:xfrm>
            <a:off x="2763504" y="-237375"/>
            <a:ext cx="6257100" cy="1962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Corbel"/>
              <a:buNone/>
            </a:pPr>
            <a:r>
              <a:rPr lang="en" sz="4200"/>
              <a:t>IDS 560 Capstone</a:t>
            </a:r>
            <a:br>
              <a:rPr lang="en" sz="4200"/>
            </a:br>
            <a:r>
              <a:rPr lang="en" sz="3400"/>
              <a:t>Final Presentation</a:t>
            </a:r>
            <a:endParaRPr sz="4200"/>
          </a:p>
        </p:txBody>
      </p:sp>
      <p:sp>
        <p:nvSpPr>
          <p:cNvPr id="173" name="Google Shape;173;p1"/>
          <p:cNvSpPr txBox="1">
            <a:spLocks noGrp="1"/>
          </p:cNvSpPr>
          <p:nvPr>
            <p:ph type="subTitle" idx="1"/>
          </p:nvPr>
        </p:nvSpPr>
        <p:spPr>
          <a:xfrm>
            <a:off x="2838067" y="2019980"/>
            <a:ext cx="6363074" cy="1228394"/>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647"/>
              </a:spcBef>
              <a:spcAft>
                <a:spcPts val="0"/>
              </a:spcAft>
              <a:buSzPts val="2411"/>
              <a:buNone/>
            </a:pPr>
            <a:r>
              <a:rPr lang="en" sz="3062" b="1">
                <a:solidFill>
                  <a:schemeClr val="accent1"/>
                </a:solidFill>
              </a:rPr>
              <a:t>Food Identification using </a:t>
            </a:r>
            <a:endParaRPr sz="2148" b="1"/>
          </a:p>
          <a:p>
            <a:pPr marL="0" lvl="0" indent="0" algn="ctr" rtl="0">
              <a:lnSpc>
                <a:spcPct val="80000"/>
              </a:lnSpc>
              <a:spcBef>
                <a:spcPts val="1247"/>
              </a:spcBef>
              <a:spcAft>
                <a:spcPts val="0"/>
              </a:spcAft>
              <a:buSzPts val="2411"/>
              <a:buNone/>
            </a:pPr>
            <a:r>
              <a:rPr lang="en" sz="3062" b="1">
                <a:solidFill>
                  <a:schemeClr val="accent1"/>
                </a:solidFill>
              </a:rPr>
              <a:t>ML Models</a:t>
            </a:r>
            <a:endParaRPr sz="2148" b="1"/>
          </a:p>
          <a:p>
            <a:pPr marL="0" lvl="0" indent="0" algn="ctr" rtl="0">
              <a:lnSpc>
                <a:spcPct val="80000"/>
              </a:lnSpc>
              <a:spcBef>
                <a:spcPts val="988"/>
              </a:spcBef>
              <a:spcAft>
                <a:spcPts val="0"/>
              </a:spcAft>
              <a:buSzPts val="1446"/>
              <a:buNone/>
            </a:pPr>
            <a:endParaRPr sz="2397" b="1"/>
          </a:p>
          <a:p>
            <a:pPr marL="0" lvl="0" indent="0" algn="ctr" rtl="0">
              <a:lnSpc>
                <a:spcPct val="80000"/>
              </a:lnSpc>
              <a:spcBef>
                <a:spcPts val="988"/>
              </a:spcBef>
              <a:spcAft>
                <a:spcPts val="600"/>
              </a:spcAft>
              <a:buSzPts val="1446"/>
              <a:buNone/>
            </a:pPr>
            <a:endParaRPr sz="2397" b="1"/>
          </a:p>
        </p:txBody>
      </p:sp>
      <p:pic>
        <p:nvPicPr>
          <p:cNvPr id="174" name="Google Shape;174;p1" descr="Hand drawn illustration of assorted desserts and drinks"/>
          <p:cNvPicPr preferRelativeResize="0"/>
          <p:nvPr/>
        </p:nvPicPr>
        <p:blipFill rotWithShape="1">
          <a:blip r:embed="rId4">
            <a:alphaModFix/>
          </a:blip>
          <a:srcRect l="25956" r="13739" b="9093"/>
          <a:stretch/>
        </p:blipFill>
        <p:spPr>
          <a:xfrm>
            <a:off x="20" y="10"/>
            <a:ext cx="4086205" cy="5143490"/>
          </a:xfrm>
          <a:custGeom>
            <a:avLst/>
            <a:gdLst/>
            <a:ahLst/>
            <a:cxnLst/>
            <a:rect l="l" t="t" r="r" b="b"/>
            <a:pathLst>
              <a:path w="5448300" h="6858000" extrusionOk="0">
                <a:moveTo>
                  <a:pt x="0" y="0"/>
                </a:moveTo>
                <a:lnTo>
                  <a:pt x="3513666" y="0"/>
                </a:lnTo>
                <a:lnTo>
                  <a:pt x="2861733" y="2548466"/>
                </a:lnTo>
                <a:lnTo>
                  <a:pt x="5448300" y="6853767"/>
                </a:lnTo>
                <a:lnTo>
                  <a:pt x="0" y="6858000"/>
                </a:lnTo>
                <a:lnTo>
                  <a:pt x="0" y="0"/>
                </a:lnTo>
                <a:close/>
              </a:path>
            </a:pathLst>
          </a:custGeom>
          <a:noFill/>
          <a:ln>
            <a:noFill/>
          </a:ln>
        </p:spPr>
      </p:pic>
      <p:sp>
        <p:nvSpPr>
          <p:cNvPr id="175" name="Google Shape;175;p1"/>
          <p:cNvSpPr txBox="1"/>
          <p:nvPr/>
        </p:nvSpPr>
        <p:spPr>
          <a:xfrm>
            <a:off x="5758301" y="3667525"/>
            <a:ext cx="3031500" cy="585066"/>
          </a:xfrm>
          <a:prstGeom prst="rect">
            <a:avLst/>
          </a:prstGeom>
          <a:noFill/>
          <a:ln>
            <a:noFill/>
          </a:ln>
        </p:spPr>
        <p:txBody>
          <a:bodyPr spcFirstLastPara="1" wrap="square" lIns="91425" tIns="91425" rIns="91425" bIns="91425" anchor="t" anchorCtr="0">
            <a:spAutoFit/>
          </a:bodyPr>
          <a:lstStyle/>
          <a:p>
            <a:pPr marL="0" marR="0" lvl="0" indent="0" algn="l" rtl="0">
              <a:lnSpc>
                <a:spcPct val="88888"/>
              </a:lnSpc>
              <a:spcBef>
                <a:spcPts val="600"/>
              </a:spcBef>
              <a:spcAft>
                <a:spcPts val="600"/>
              </a:spcAft>
              <a:buClr>
                <a:srgbClr val="000000"/>
              </a:buClr>
              <a:buSzPts val="1307"/>
              <a:buFont typeface="Arial"/>
              <a:buNone/>
            </a:pPr>
            <a:r>
              <a:rPr lang="en" sz="1800" b="0" i="0" u="none" strike="noStrike" cap="none" dirty="0">
                <a:solidFill>
                  <a:schemeClr val="dk1"/>
                </a:solidFill>
                <a:latin typeface="Corbel"/>
                <a:ea typeface="Corbel"/>
                <a:cs typeface="Corbel"/>
                <a:sym typeface="Corbel"/>
              </a:rPr>
              <a:t>Shyam Patel</a:t>
            </a:r>
            <a:endParaRPr dirty="0"/>
          </a:p>
        </p:txBody>
      </p:sp>
      <p:sp>
        <p:nvSpPr>
          <p:cNvPr id="176" name="Google Shape;176;p1"/>
          <p:cNvSpPr txBox="1"/>
          <p:nvPr/>
        </p:nvSpPr>
        <p:spPr>
          <a:xfrm>
            <a:off x="5758288" y="3328825"/>
            <a:ext cx="4635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57142"/>
              </a:lnSpc>
              <a:spcBef>
                <a:spcPts val="0"/>
              </a:spcBef>
              <a:spcAft>
                <a:spcPts val="0"/>
              </a:spcAft>
              <a:buClr>
                <a:srgbClr val="000000"/>
              </a:buClr>
              <a:buSzPts val="1307"/>
              <a:buFont typeface="Arial"/>
              <a:buNone/>
            </a:pPr>
            <a:r>
              <a:rPr lang="en" sz="2800" b="1" i="0" u="none" strike="noStrike" cap="none" dirty="0">
                <a:solidFill>
                  <a:srgbClr val="1186C3"/>
                </a:solidFill>
                <a:latin typeface="Corbel"/>
                <a:ea typeface="Corbel"/>
                <a:cs typeface="Corbel"/>
                <a:sym typeface="Corbel"/>
              </a:rPr>
              <a:t>#1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grpSp>
        <p:nvGrpSpPr>
          <p:cNvPr id="275" name="Google Shape;275;p31"/>
          <p:cNvGrpSpPr/>
          <p:nvPr/>
        </p:nvGrpSpPr>
        <p:grpSpPr>
          <a:xfrm>
            <a:off x="113109" y="0"/>
            <a:ext cx="1827609" cy="5143500"/>
            <a:chOff x="1320800" y="0"/>
            <a:chExt cx="2436813" cy="6858001"/>
          </a:xfrm>
        </p:grpSpPr>
        <p:sp>
          <p:nvSpPr>
            <p:cNvPr id="276" name="Google Shape;276;p31"/>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277" name="Google Shape;277;p3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278" name="Google Shape;278;p3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279" name="Google Shape;279;p3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280" name="Google Shape;280;p3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281" name="Google Shape;281;p3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282" name="Google Shape;282;p31"/>
          <p:cNvSpPr/>
          <p:nvPr/>
        </p:nvSpPr>
        <p:spPr>
          <a:xfrm>
            <a:off x="0" y="0"/>
            <a:ext cx="9144000" cy="51435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83" name="Google Shape;283;p31"/>
          <p:cNvSpPr/>
          <p:nvPr/>
        </p:nvSpPr>
        <p:spPr>
          <a:xfrm>
            <a:off x="357759" y="360045"/>
            <a:ext cx="8428482" cy="442341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84" name="Google Shape;284;p31"/>
          <p:cNvSpPr txBox="1"/>
          <p:nvPr/>
        </p:nvSpPr>
        <p:spPr>
          <a:xfrm>
            <a:off x="2978344" y="646387"/>
            <a:ext cx="3047825" cy="746152"/>
          </a:xfrm>
          <a:prstGeom prst="rect">
            <a:avLst/>
          </a:prstGeom>
          <a:noFill/>
          <a:ln>
            <a:noFill/>
          </a:ln>
        </p:spPr>
        <p:txBody>
          <a:bodyPr spcFirstLastPara="1" wrap="square" lIns="91425" tIns="91425" rIns="91425" bIns="91425" anchor="b" anchorCtr="0">
            <a:normAutofit lnSpcReduction="10000"/>
          </a:bodyPr>
          <a:lstStyle/>
          <a:p>
            <a:pPr marL="0" marR="0" lvl="0" indent="0" algn="ctr" rtl="0">
              <a:lnSpc>
                <a:spcPct val="100000"/>
              </a:lnSpc>
              <a:spcBef>
                <a:spcPts val="0"/>
              </a:spcBef>
              <a:spcAft>
                <a:spcPts val="0"/>
              </a:spcAft>
              <a:buClr>
                <a:schemeClr val="dk1"/>
              </a:buClr>
              <a:buSzPts val="3200"/>
              <a:buFont typeface="Playfair Display"/>
              <a:buNone/>
            </a:pPr>
            <a:r>
              <a:rPr lang="en" sz="4000" b="1" i="0" u="none" strike="noStrike" cap="none">
                <a:solidFill>
                  <a:srgbClr val="7D5012"/>
                </a:solidFill>
                <a:latin typeface="Corbel"/>
                <a:ea typeface="Corbel"/>
                <a:cs typeface="Corbel"/>
                <a:sym typeface="Corbel"/>
              </a:rPr>
              <a:t>Gantt Chart</a:t>
            </a:r>
            <a:endParaRPr/>
          </a:p>
        </p:txBody>
      </p:sp>
      <p:pic>
        <p:nvPicPr>
          <p:cNvPr id="285" name="Google Shape;285;p31"/>
          <p:cNvPicPr preferRelativeResize="0"/>
          <p:nvPr/>
        </p:nvPicPr>
        <p:blipFill rotWithShape="1">
          <a:blip r:embed="rId4">
            <a:alphaModFix/>
          </a:blip>
          <a:srcRect l="1221" r="1369"/>
          <a:stretch/>
        </p:blipFill>
        <p:spPr>
          <a:xfrm>
            <a:off x="357758" y="1572509"/>
            <a:ext cx="8481063" cy="24016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9EAEA"/>
            </a:gs>
            <a:gs pos="100000">
              <a:srgbClr val="A3A5A6"/>
            </a:gs>
          </a:gsLst>
          <a:lin ang="5400000" scaled="0"/>
        </a:gradFill>
        <a:effectLst/>
      </p:bgPr>
    </p:bg>
    <p:spTree>
      <p:nvGrpSpPr>
        <p:cNvPr id="1" name="Shape 289"/>
        <p:cNvGrpSpPr/>
        <p:nvPr/>
      </p:nvGrpSpPr>
      <p:grpSpPr>
        <a:xfrm>
          <a:off x="0" y="0"/>
          <a:ext cx="0" cy="0"/>
          <a:chOff x="0" y="0"/>
          <a:chExt cx="0" cy="0"/>
        </a:xfrm>
      </p:grpSpPr>
      <p:sp>
        <p:nvSpPr>
          <p:cNvPr id="290" name="Google Shape;290;p32"/>
          <p:cNvSpPr txBox="1">
            <a:spLocks noGrp="1"/>
          </p:cNvSpPr>
          <p:nvPr>
            <p:ph type="title"/>
          </p:nvPr>
        </p:nvSpPr>
        <p:spPr>
          <a:xfrm>
            <a:off x="1044304" y="192821"/>
            <a:ext cx="7306739" cy="131444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200"/>
              <a:buFont typeface="Corbel"/>
              <a:buNone/>
            </a:pPr>
            <a:r>
              <a:rPr lang="en" sz="4000" b="1">
                <a:solidFill>
                  <a:srgbClr val="7D5012"/>
                </a:solidFill>
              </a:rPr>
              <a:t>Expected Deliverables</a:t>
            </a:r>
            <a:endParaRPr/>
          </a:p>
        </p:txBody>
      </p:sp>
      <p:grpSp>
        <p:nvGrpSpPr>
          <p:cNvPr id="291" name="Google Shape;291;p32"/>
          <p:cNvGrpSpPr/>
          <p:nvPr/>
        </p:nvGrpSpPr>
        <p:grpSpPr>
          <a:xfrm>
            <a:off x="1143001" y="1676400"/>
            <a:ext cx="7734300" cy="3098800"/>
            <a:chOff x="0" y="0"/>
            <a:chExt cx="7734300" cy="3098800"/>
          </a:xfrm>
        </p:grpSpPr>
        <p:sp>
          <p:nvSpPr>
            <p:cNvPr id="292" name="Google Shape;292;p32"/>
            <p:cNvSpPr/>
            <p:nvPr/>
          </p:nvSpPr>
          <p:spPr>
            <a:xfrm>
              <a:off x="0" y="0"/>
              <a:ext cx="6187440" cy="681736"/>
            </a:xfrm>
            <a:prstGeom prst="roundRect">
              <a:avLst>
                <a:gd name="adj" fmla="val 10000"/>
              </a:avLst>
            </a:prstGeom>
            <a:solidFill>
              <a:schemeClr val="accent2"/>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txBox="1"/>
            <p:nvPr/>
          </p:nvSpPr>
          <p:spPr>
            <a:xfrm>
              <a:off x="19967" y="19967"/>
              <a:ext cx="5394187" cy="64180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orbel"/>
                <a:buNone/>
              </a:pPr>
              <a:r>
                <a:rPr lang="en" sz="1600" b="0" i="0">
                  <a:solidFill>
                    <a:schemeClr val="lt1"/>
                  </a:solidFill>
                  <a:latin typeface="Corbel"/>
                  <a:ea typeface="Corbel"/>
                  <a:cs typeface="Corbel"/>
                  <a:sym typeface="Corbel"/>
                </a:rPr>
                <a:t>Development of  ML models to accurately identify food items based on ingredient lists.</a:t>
              </a:r>
              <a:endParaRPr sz="1600">
                <a:solidFill>
                  <a:schemeClr val="lt1"/>
                </a:solidFill>
                <a:latin typeface="Corbel"/>
                <a:ea typeface="Corbel"/>
                <a:cs typeface="Corbel"/>
                <a:sym typeface="Corbel"/>
              </a:endParaRPr>
            </a:p>
          </p:txBody>
        </p:sp>
        <p:sp>
          <p:nvSpPr>
            <p:cNvPr id="294" name="Google Shape;294;p32"/>
            <p:cNvSpPr/>
            <p:nvPr/>
          </p:nvSpPr>
          <p:spPr>
            <a:xfrm>
              <a:off x="518198" y="805688"/>
              <a:ext cx="6187440" cy="681736"/>
            </a:xfrm>
            <a:prstGeom prst="roundRect">
              <a:avLst>
                <a:gd name="adj" fmla="val 10000"/>
              </a:avLst>
            </a:prstGeom>
            <a:solidFill>
              <a:srgbClr val="E19D3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txBox="1"/>
            <p:nvPr/>
          </p:nvSpPr>
          <p:spPr>
            <a:xfrm>
              <a:off x="538165" y="825655"/>
              <a:ext cx="5186179" cy="64180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orbel"/>
                <a:buNone/>
              </a:pPr>
              <a:r>
                <a:rPr lang="en" sz="1600" b="0" i="0">
                  <a:solidFill>
                    <a:schemeClr val="lt1"/>
                  </a:solidFill>
                  <a:latin typeface="Corbel"/>
                  <a:ea typeface="Corbel"/>
                  <a:cs typeface="Corbel"/>
                  <a:sym typeface="Corbel"/>
                </a:rPr>
                <a:t>Minimal set of features with high predictive power</a:t>
              </a:r>
              <a:endParaRPr sz="1600">
                <a:solidFill>
                  <a:schemeClr val="lt1"/>
                </a:solidFill>
                <a:latin typeface="Corbel"/>
                <a:ea typeface="Corbel"/>
                <a:cs typeface="Corbel"/>
                <a:sym typeface="Corbel"/>
              </a:endParaRPr>
            </a:p>
          </p:txBody>
        </p:sp>
        <p:sp>
          <p:nvSpPr>
            <p:cNvPr id="296" name="Google Shape;296;p32"/>
            <p:cNvSpPr/>
            <p:nvPr/>
          </p:nvSpPr>
          <p:spPr>
            <a:xfrm>
              <a:off x="1028661" y="1611376"/>
              <a:ext cx="6187440" cy="681736"/>
            </a:xfrm>
            <a:prstGeom prst="roundRect">
              <a:avLst>
                <a:gd name="adj" fmla="val 10000"/>
              </a:avLst>
            </a:prstGeom>
            <a:solidFill>
              <a:srgbClr val="D54839"/>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txBox="1"/>
            <p:nvPr/>
          </p:nvSpPr>
          <p:spPr>
            <a:xfrm>
              <a:off x="1048628" y="1631343"/>
              <a:ext cx="5193913" cy="641801"/>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orbel"/>
                <a:buNone/>
              </a:pPr>
              <a:r>
                <a:rPr lang="en" sz="1600" b="0" i="0">
                  <a:solidFill>
                    <a:schemeClr val="lt1"/>
                  </a:solidFill>
                  <a:latin typeface="Corbel"/>
                  <a:ea typeface="Corbel"/>
                  <a:cs typeface="Corbel"/>
                  <a:sym typeface="Corbel"/>
                </a:rPr>
                <a:t>Documentation and code for the ML algorithms.</a:t>
              </a:r>
              <a:endParaRPr sz="1600">
                <a:solidFill>
                  <a:schemeClr val="lt1"/>
                </a:solidFill>
                <a:latin typeface="Corbel"/>
                <a:ea typeface="Corbel"/>
                <a:cs typeface="Corbel"/>
                <a:sym typeface="Corbel"/>
              </a:endParaRPr>
            </a:p>
          </p:txBody>
        </p:sp>
        <p:sp>
          <p:nvSpPr>
            <p:cNvPr id="298" name="Google Shape;298;p32"/>
            <p:cNvSpPr/>
            <p:nvPr/>
          </p:nvSpPr>
          <p:spPr>
            <a:xfrm>
              <a:off x="1546860" y="2417064"/>
              <a:ext cx="6187440" cy="681736"/>
            </a:xfrm>
            <a:prstGeom prst="roundRect">
              <a:avLst>
                <a:gd name="adj" fmla="val 10000"/>
              </a:avLst>
            </a:prstGeom>
            <a:solidFill>
              <a:srgbClr val="D6448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txBox="1"/>
            <p:nvPr/>
          </p:nvSpPr>
          <p:spPr>
            <a:xfrm>
              <a:off x="1566827" y="2437031"/>
              <a:ext cx="5186179" cy="641801"/>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orbel"/>
                <a:buNone/>
              </a:pPr>
              <a:r>
                <a:rPr lang="en" sz="1600" b="0" i="0">
                  <a:solidFill>
                    <a:schemeClr val="lt1"/>
                  </a:solidFill>
                  <a:latin typeface="Corbel"/>
                  <a:ea typeface="Corbel"/>
                  <a:cs typeface="Corbel"/>
                  <a:sym typeface="Corbel"/>
                </a:rPr>
                <a:t>Potential improvements or expanding to include more food categories or developing more advanced algorithms.</a:t>
              </a:r>
              <a:endParaRPr sz="1600">
                <a:solidFill>
                  <a:schemeClr val="lt1"/>
                </a:solidFill>
                <a:latin typeface="Corbel"/>
                <a:ea typeface="Corbel"/>
                <a:cs typeface="Corbel"/>
                <a:sym typeface="Corbel"/>
              </a:endParaRPr>
            </a:p>
          </p:txBody>
        </p:sp>
        <p:sp>
          <p:nvSpPr>
            <p:cNvPr id="300" name="Google Shape;300;p32"/>
            <p:cNvSpPr/>
            <p:nvPr/>
          </p:nvSpPr>
          <p:spPr>
            <a:xfrm>
              <a:off x="5744311" y="522147"/>
              <a:ext cx="443128" cy="443128"/>
            </a:xfrm>
            <a:prstGeom prst="downArrow">
              <a:avLst>
                <a:gd name="adj1" fmla="val 55000"/>
                <a:gd name="adj2" fmla="val 45000"/>
              </a:avLst>
            </a:prstGeom>
            <a:solidFill>
              <a:srgbClr val="D7E9CF">
                <a:alpha val="89803"/>
              </a:srgbClr>
            </a:solidFill>
            <a:ln w="15875" cap="rnd" cmpd="sng">
              <a:solidFill>
                <a:srgbClr val="D7E9C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txBox="1"/>
            <p:nvPr/>
          </p:nvSpPr>
          <p:spPr>
            <a:xfrm>
              <a:off x="5844015" y="522147"/>
              <a:ext cx="243720" cy="333454"/>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dk1"/>
                </a:buClr>
                <a:buSzPts val="2000"/>
                <a:buFont typeface="Corbel"/>
                <a:buNone/>
              </a:pPr>
              <a:endParaRPr sz="2000">
                <a:solidFill>
                  <a:schemeClr val="dk1"/>
                </a:solidFill>
                <a:latin typeface="Corbel"/>
                <a:ea typeface="Corbel"/>
                <a:cs typeface="Corbel"/>
                <a:sym typeface="Corbel"/>
              </a:endParaRPr>
            </a:p>
          </p:txBody>
        </p:sp>
        <p:sp>
          <p:nvSpPr>
            <p:cNvPr id="302" name="Google Shape;302;p32"/>
            <p:cNvSpPr/>
            <p:nvPr/>
          </p:nvSpPr>
          <p:spPr>
            <a:xfrm>
              <a:off x="6262509" y="1327835"/>
              <a:ext cx="443128" cy="443128"/>
            </a:xfrm>
            <a:prstGeom prst="downArrow">
              <a:avLst>
                <a:gd name="adj1" fmla="val 55000"/>
                <a:gd name="adj2" fmla="val 45000"/>
              </a:avLst>
            </a:prstGeom>
            <a:solidFill>
              <a:srgbClr val="F4DECD">
                <a:alpha val="89803"/>
              </a:srgbClr>
            </a:solidFill>
            <a:ln w="15875" cap="rnd" cmpd="sng">
              <a:solidFill>
                <a:srgbClr val="F4DE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txBox="1"/>
            <p:nvPr/>
          </p:nvSpPr>
          <p:spPr>
            <a:xfrm>
              <a:off x="6362213" y="1327835"/>
              <a:ext cx="243720" cy="333454"/>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dk1"/>
                </a:buClr>
                <a:buSzPts val="2000"/>
                <a:buFont typeface="Corbel"/>
                <a:buNone/>
              </a:pPr>
              <a:endParaRPr sz="2000">
                <a:solidFill>
                  <a:schemeClr val="dk1"/>
                </a:solidFill>
                <a:latin typeface="Corbel"/>
                <a:ea typeface="Corbel"/>
                <a:cs typeface="Corbel"/>
                <a:sym typeface="Corbel"/>
              </a:endParaRPr>
            </a:p>
          </p:txBody>
        </p:sp>
        <p:sp>
          <p:nvSpPr>
            <p:cNvPr id="304" name="Google Shape;304;p32"/>
            <p:cNvSpPr/>
            <p:nvPr/>
          </p:nvSpPr>
          <p:spPr>
            <a:xfrm>
              <a:off x="6772973" y="2133523"/>
              <a:ext cx="443128" cy="443128"/>
            </a:xfrm>
            <a:prstGeom prst="downArrow">
              <a:avLst>
                <a:gd name="adj1" fmla="val 55000"/>
                <a:gd name="adj2" fmla="val 45000"/>
              </a:avLst>
            </a:prstGeom>
            <a:solidFill>
              <a:srgbClr val="F0CECD">
                <a:alpha val="89803"/>
              </a:srgbClr>
            </a:solidFill>
            <a:ln w="15875" cap="rnd" cmpd="sng">
              <a:solidFill>
                <a:srgbClr val="F0CE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txBox="1"/>
            <p:nvPr/>
          </p:nvSpPr>
          <p:spPr>
            <a:xfrm>
              <a:off x="6872677" y="2133523"/>
              <a:ext cx="243720" cy="333454"/>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dk1"/>
                </a:buClr>
                <a:buSzPts val="2000"/>
                <a:buFont typeface="Corbel"/>
                <a:buNone/>
              </a:pPr>
              <a:endParaRPr sz="2000">
                <a:solidFill>
                  <a:schemeClr val="dk1"/>
                </a:solidFill>
                <a:latin typeface="Corbel"/>
                <a:ea typeface="Corbel"/>
                <a:cs typeface="Corbel"/>
                <a:sym typeface="Corbe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grpSp>
        <p:nvGrpSpPr>
          <p:cNvPr id="310" name="Google Shape;310;p33"/>
          <p:cNvGrpSpPr/>
          <p:nvPr/>
        </p:nvGrpSpPr>
        <p:grpSpPr>
          <a:xfrm>
            <a:off x="113109" y="0"/>
            <a:ext cx="1827609" cy="5143500"/>
            <a:chOff x="1320800" y="0"/>
            <a:chExt cx="2436813" cy="6858001"/>
          </a:xfrm>
        </p:grpSpPr>
        <p:sp>
          <p:nvSpPr>
            <p:cNvPr id="311" name="Google Shape;311;p3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12" name="Google Shape;312;p3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13" name="Google Shape;313;p3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14" name="Google Shape;314;p3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15" name="Google Shape;315;p3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16" name="Google Shape;316;p3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17" name="Google Shape;317;p3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318" name="Google Shape;318;p33" descr="Gegevens programmeren op een computerscherm"/>
          <p:cNvPicPr preferRelativeResize="0"/>
          <p:nvPr/>
        </p:nvPicPr>
        <p:blipFill rotWithShape="1">
          <a:blip r:embed="rId4">
            <a:alphaModFix/>
          </a:blip>
          <a:srcRect l="24212" r="24212"/>
          <a:stretch/>
        </p:blipFill>
        <p:spPr>
          <a:xfrm>
            <a:off x="5210768" y="10"/>
            <a:ext cx="3974308" cy="514350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319" name="Google Shape;319;p33"/>
          <p:cNvGrpSpPr/>
          <p:nvPr/>
        </p:nvGrpSpPr>
        <p:grpSpPr>
          <a:xfrm>
            <a:off x="4674570" y="0"/>
            <a:ext cx="1827609" cy="5143500"/>
            <a:chOff x="1320800" y="0"/>
            <a:chExt cx="2436813" cy="6858001"/>
          </a:xfrm>
        </p:grpSpPr>
        <p:sp>
          <p:nvSpPr>
            <p:cNvPr id="320" name="Google Shape;320;p3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21" name="Google Shape;321;p3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22" name="Google Shape;322;p3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23" name="Google Shape;323;p3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24" name="Google Shape;324;p3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25" name="Google Shape;325;p3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26" name="Google Shape;326;p33"/>
          <p:cNvSpPr txBox="1">
            <a:spLocks noGrp="1"/>
          </p:cNvSpPr>
          <p:nvPr>
            <p:ph type="title"/>
          </p:nvPr>
        </p:nvSpPr>
        <p:spPr>
          <a:xfrm>
            <a:off x="-1191" y="-370282"/>
            <a:ext cx="4440633" cy="131444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7D5012"/>
              </a:buClr>
              <a:buSzPts val="3200"/>
              <a:buFont typeface="Corbel"/>
              <a:buNone/>
            </a:pPr>
            <a:r>
              <a:rPr lang="en" sz="3600" b="1">
                <a:solidFill>
                  <a:srgbClr val="7D5012"/>
                </a:solidFill>
              </a:rPr>
              <a:t>Dataset Description</a:t>
            </a:r>
            <a:endParaRPr/>
          </a:p>
        </p:txBody>
      </p:sp>
      <p:sp>
        <p:nvSpPr>
          <p:cNvPr id="327" name="Google Shape;327;p33"/>
          <p:cNvSpPr txBox="1"/>
          <p:nvPr/>
        </p:nvSpPr>
        <p:spPr>
          <a:xfrm>
            <a:off x="113100" y="540936"/>
            <a:ext cx="4611600" cy="4472100"/>
          </a:xfrm>
          <a:prstGeom prst="rect">
            <a:avLst/>
          </a:prstGeom>
          <a:noFill/>
          <a:ln>
            <a:noFill/>
          </a:ln>
        </p:spPr>
        <p:txBody>
          <a:bodyPr spcFirstLastPara="1" wrap="square" lIns="91425" tIns="45700" rIns="91425" bIns="45700" anchor="t" anchorCtr="0">
            <a:normAutofit/>
          </a:bodyPr>
          <a:lstStyle/>
          <a:p>
            <a:pPr marL="0" marR="0" lvl="0" indent="-165735" algn="l" rtl="0">
              <a:lnSpc>
                <a:spcPct val="90000"/>
              </a:lnSpc>
              <a:spcBef>
                <a:spcPts val="0"/>
              </a:spcBef>
              <a:spcAft>
                <a:spcPts val="0"/>
              </a:spcAft>
              <a:buClr>
                <a:srgbClr val="1186C3"/>
              </a:buClr>
              <a:buSzPts val="2610"/>
              <a:buFont typeface="Arial"/>
              <a:buChar char="•"/>
            </a:pPr>
            <a:r>
              <a:rPr lang="en" sz="1800">
                <a:solidFill>
                  <a:schemeClr val="dk1"/>
                </a:solidFill>
                <a:latin typeface="Corbel"/>
                <a:ea typeface="Corbel"/>
                <a:cs typeface="Corbel"/>
                <a:sym typeface="Corbel"/>
              </a:rPr>
              <a:t> fdc_ id to distinguish unique food record</a:t>
            </a:r>
            <a:endParaRPr sz="1800">
              <a:solidFill>
                <a:schemeClr val="dk1"/>
              </a:solidFill>
              <a:latin typeface="Corbel"/>
              <a:ea typeface="Corbel"/>
              <a:cs typeface="Corbel"/>
              <a:sym typeface="Corbel"/>
            </a:endParaRPr>
          </a:p>
          <a:p>
            <a:pPr marL="0" marR="0" lvl="0" indent="-165735" algn="l" rtl="0">
              <a:lnSpc>
                <a:spcPct val="90000"/>
              </a:lnSpc>
              <a:spcBef>
                <a:spcPts val="0"/>
              </a:spcBef>
              <a:spcAft>
                <a:spcPts val="0"/>
              </a:spcAft>
              <a:buClr>
                <a:srgbClr val="1186C3"/>
              </a:buClr>
              <a:buSzPts val="2610"/>
              <a:buFont typeface="Arial"/>
              <a:buChar char="•"/>
            </a:pPr>
            <a:r>
              <a:rPr lang="en" sz="1800">
                <a:solidFill>
                  <a:schemeClr val="dk1"/>
                </a:solidFill>
                <a:latin typeface="Corbel"/>
                <a:ea typeface="Corbel"/>
                <a:cs typeface="Corbel"/>
                <a:sym typeface="Corbel"/>
              </a:rPr>
              <a:t>Brand details</a:t>
            </a:r>
            <a:endParaRPr sz="1800">
              <a:solidFill>
                <a:schemeClr val="dk1"/>
              </a:solidFill>
              <a:latin typeface="Corbel"/>
              <a:ea typeface="Corbel"/>
              <a:cs typeface="Corbel"/>
              <a:sym typeface="Corbel"/>
            </a:endParaRPr>
          </a:p>
          <a:p>
            <a:pPr marL="0" marR="0" lvl="0" indent="-165735" algn="l" rtl="0">
              <a:lnSpc>
                <a:spcPct val="90000"/>
              </a:lnSpc>
              <a:spcBef>
                <a:spcPts val="0"/>
              </a:spcBef>
              <a:spcAft>
                <a:spcPts val="0"/>
              </a:spcAft>
              <a:buClr>
                <a:srgbClr val="1186C3"/>
              </a:buClr>
              <a:buSzPts val="2610"/>
              <a:buFont typeface="Arial"/>
              <a:buChar char="•"/>
            </a:pPr>
            <a:r>
              <a:rPr lang="en" sz="1800">
                <a:solidFill>
                  <a:schemeClr val="dk1"/>
                </a:solidFill>
                <a:latin typeface="Corbel"/>
                <a:ea typeface="Corbel"/>
                <a:cs typeface="Corbel"/>
                <a:sym typeface="Corbel"/>
              </a:rPr>
              <a:t>Brand name may contain information</a:t>
            </a:r>
            <a:endParaRPr sz="1800">
              <a:solidFill>
                <a:schemeClr val="dk1"/>
              </a:solidFill>
              <a:latin typeface="Corbel"/>
              <a:ea typeface="Corbel"/>
              <a:cs typeface="Corbel"/>
              <a:sym typeface="Corbel"/>
            </a:endParaRPr>
          </a:p>
        </p:txBody>
      </p:sp>
      <p:pic>
        <p:nvPicPr>
          <p:cNvPr id="328" name="Google Shape;328;p33"/>
          <p:cNvPicPr preferRelativeResize="0"/>
          <p:nvPr/>
        </p:nvPicPr>
        <p:blipFill rotWithShape="1">
          <a:blip r:embed="rId5">
            <a:alphaModFix/>
          </a:blip>
          <a:srcRect b="32550"/>
          <a:stretch/>
        </p:blipFill>
        <p:spPr>
          <a:xfrm>
            <a:off x="976750" y="1685750"/>
            <a:ext cx="2656050" cy="345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grpSp>
        <p:nvGrpSpPr>
          <p:cNvPr id="333" name="Google Shape;333;g23c74ced33e_0_33"/>
          <p:cNvGrpSpPr/>
          <p:nvPr/>
        </p:nvGrpSpPr>
        <p:grpSpPr>
          <a:xfrm>
            <a:off x="113109" y="0"/>
            <a:ext cx="1827610" cy="5143500"/>
            <a:chOff x="1320800" y="0"/>
            <a:chExt cx="2436813" cy="6858001"/>
          </a:xfrm>
        </p:grpSpPr>
        <p:sp>
          <p:nvSpPr>
            <p:cNvPr id="334" name="Google Shape;334;g23c74ced33e_0_33"/>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35" name="Google Shape;335;g23c74ced33e_0_3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36" name="Google Shape;336;g23c74ced33e_0_3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37" name="Google Shape;337;g23c74ced33e_0_3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38" name="Google Shape;338;g23c74ced33e_0_3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39" name="Google Shape;339;g23c74ced33e_0_3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40" name="Google Shape;340;g23c74ced33e_0_3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341" name="Google Shape;341;g23c74ced33e_0_33" descr="Gegevens programmeren op een computerscherm"/>
          <p:cNvPicPr preferRelativeResize="0"/>
          <p:nvPr/>
        </p:nvPicPr>
        <p:blipFill rotWithShape="1">
          <a:blip r:embed="rId4">
            <a:alphaModFix/>
          </a:blip>
          <a:srcRect l="24209" r="24214"/>
          <a:stretch/>
        </p:blipFill>
        <p:spPr>
          <a:xfrm>
            <a:off x="5169693" y="10"/>
            <a:ext cx="3974308" cy="514350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342" name="Google Shape;342;g23c74ced33e_0_33"/>
          <p:cNvGrpSpPr/>
          <p:nvPr/>
        </p:nvGrpSpPr>
        <p:grpSpPr>
          <a:xfrm>
            <a:off x="4674570" y="0"/>
            <a:ext cx="1827610" cy="5143500"/>
            <a:chOff x="1320800" y="0"/>
            <a:chExt cx="2436813" cy="6858001"/>
          </a:xfrm>
        </p:grpSpPr>
        <p:sp>
          <p:nvSpPr>
            <p:cNvPr id="343" name="Google Shape;343;g23c74ced33e_0_33"/>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44" name="Google Shape;344;g23c74ced33e_0_3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45" name="Google Shape;345;g23c74ced33e_0_3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46" name="Google Shape;346;g23c74ced33e_0_3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47" name="Google Shape;347;g23c74ced33e_0_3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48" name="Google Shape;348;g23c74ced33e_0_3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49" name="Google Shape;349;g23c74ced33e_0_33"/>
          <p:cNvSpPr txBox="1">
            <a:spLocks noGrp="1"/>
          </p:cNvSpPr>
          <p:nvPr>
            <p:ph type="title"/>
          </p:nvPr>
        </p:nvSpPr>
        <p:spPr>
          <a:xfrm>
            <a:off x="-1191" y="-370282"/>
            <a:ext cx="4440600" cy="1314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7D5012"/>
              </a:buClr>
              <a:buSzPts val="3200"/>
              <a:buFont typeface="Corbel"/>
              <a:buNone/>
            </a:pPr>
            <a:r>
              <a:rPr lang="en" sz="3600" b="1">
                <a:solidFill>
                  <a:srgbClr val="7D5012"/>
                </a:solidFill>
              </a:rPr>
              <a:t>Dataset Description</a:t>
            </a:r>
            <a:endParaRPr/>
          </a:p>
        </p:txBody>
      </p:sp>
      <p:sp>
        <p:nvSpPr>
          <p:cNvPr id="350" name="Google Shape;350;g23c74ced33e_0_33"/>
          <p:cNvSpPr txBox="1"/>
          <p:nvPr/>
        </p:nvSpPr>
        <p:spPr>
          <a:xfrm>
            <a:off x="113100" y="671400"/>
            <a:ext cx="3336000" cy="4472100"/>
          </a:xfrm>
          <a:prstGeom prst="rect">
            <a:avLst/>
          </a:prstGeom>
          <a:noFill/>
          <a:ln>
            <a:noFill/>
          </a:ln>
        </p:spPr>
        <p:txBody>
          <a:bodyPr spcFirstLastPara="1" wrap="square" lIns="91425" tIns="45700" rIns="91425" bIns="45700" anchor="t" anchorCtr="0">
            <a:normAutofit/>
          </a:bodyPr>
          <a:lstStyle/>
          <a:p>
            <a:pPr marL="0" marR="0" lvl="0" indent="-165735" algn="l" rtl="0">
              <a:lnSpc>
                <a:spcPct val="90000"/>
              </a:lnSpc>
              <a:spcBef>
                <a:spcPts val="1000"/>
              </a:spcBef>
              <a:spcAft>
                <a:spcPts val="0"/>
              </a:spcAft>
              <a:buClr>
                <a:srgbClr val="1186C3"/>
              </a:buClr>
              <a:buSzPts val="2610"/>
              <a:buFont typeface="Arial"/>
              <a:buChar char="•"/>
            </a:pPr>
            <a:r>
              <a:rPr lang="en" sz="1800">
                <a:solidFill>
                  <a:schemeClr val="dk1"/>
                </a:solidFill>
                <a:latin typeface="Corbel"/>
                <a:ea typeface="Corbel"/>
                <a:cs typeface="Corbel"/>
                <a:sym typeface="Corbel"/>
              </a:rPr>
              <a:t> Ingredients</a:t>
            </a:r>
            <a:endParaRPr sz="1800">
              <a:solidFill>
                <a:schemeClr val="dk1"/>
              </a:solidFill>
              <a:latin typeface="Corbel"/>
              <a:ea typeface="Corbel"/>
              <a:cs typeface="Corbel"/>
              <a:sym typeface="Corbel"/>
            </a:endParaRPr>
          </a:p>
          <a:p>
            <a:pPr marL="457200" marR="0" lvl="0" indent="0" algn="l" rtl="0">
              <a:lnSpc>
                <a:spcPct val="90000"/>
              </a:lnSpc>
              <a:spcBef>
                <a:spcPts val="1000"/>
              </a:spcBef>
              <a:spcAft>
                <a:spcPts val="0"/>
              </a:spcAft>
              <a:buNone/>
            </a:pPr>
            <a:endParaRPr sz="1800">
              <a:solidFill>
                <a:schemeClr val="dk1"/>
              </a:solidFill>
              <a:latin typeface="Corbel"/>
              <a:ea typeface="Corbel"/>
              <a:cs typeface="Corbel"/>
              <a:sym typeface="Corbel"/>
            </a:endParaRPr>
          </a:p>
          <a:p>
            <a:pPr marL="457200" marR="0" lvl="0" indent="-342900" algn="l" rtl="0">
              <a:lnSpc>
                <a:spcPct val="90000"/>
              </a:lnSpc>
              <a:spcBef>
                <a:spcPts val="1000"/>
              </a:spcBef>
              <a:spcAft>
                <a:spcPts val="0"/>
              </a:spcAft>
              <a:buClr>
                <a:schemeClr val="dk1"/>
              </a:buClr>
              <a:buSzPts val="1800"/>
              <a:buFont typeface="Corbel"/>
              <a:buChar char="•"/>
            </a:pPr>
            <a:r>
              <a:rPr lang="en" sz="1800">
                <a:solidFill>
                  <a:schemeClr val="dk1"/>
                </a:solidFill>
                <a:latin typeface="Corbel"/>
                <a:ea typeface="Corbel"/>
                <a:cs typeface="Corbel"/>
                <a:sym typeface="Corbel"/>
              </a:rPr>
              <a:t>Ingredients for each food category</a:t>
            </a:r>
            <a:endParaRPr sz="1800">
              <a:solidFill>
                <a:schemeClr val="dk1"/>
              </a:solidFill>
              <a:latin typeface="Corbel"/>
              <a:ea typeface="Corbel"/>
              <a:cs typeface="Corbel"/>
              <a:sym typeface="Corbel"/>
            </a:endParaRPr>
          </a:p>
          <a:p>
            <a:pPr marL="457200" marR="0" lvl="0" indent="-342900" algn="l" rtl="0">
              <a:lnSpc>
                <a:spcPct val="90000"/>
              </a:lnSpc>
              <a:spcBef>
                <a:spcPts val="1000"/>
              </a:spcBef>
              <a:spcAft>
                <a:spcPts val="0"/>
              </a:spcAft>
              <a:buClr>
                <a:schemeClr val="dk1"/>
              </a:buClr>
              <a:buSzPts val="1800"/>
              <a:buFont typeface="Corbel"/>
              <a:buChar char="•"/>
            </a:pPr>
            <a:r>
              <a:rPr lang="en" sz="1800">
                <a:solidFill>
                  <a:schemeClr val="dk1"/>
                </a:solidFill>
                <a:latin typeface="Corbel"/>
                <a:ea typeface="Corbel"/>
                <a:cs typeface="Corbel"/>
                <a:sym typeface="Corbel"/>
              </a:rPr>
              <a:t>This feature contain the most information used for our analysis</a:t>
            </a:r>
            <a:endParaRPr sz="1800">
              <a:solidFill>
                <a:schemeClr val="dk1"/>
              </a:solidFill>
              <a:latin typeface="Corbel"/>
              <a:ea typeface="Corbel"/>
              <a:cs typeface="Corbel"/>
              <a:sym typeface="Corbel"/>
            </a:endParaRPr>
          </a:p>
          <a:p>
            <a:pPr marL="457200" marR="0" lvl="0" indent="-342900" algn="l" rtl="0">
              <a:lnSpc>
                <a:spcPct val="90000"/>
              </a:lnSpc>
              <a:spcBef>
                <a:spcPts val="1000"/>
              </a:spcBef>
              <a:spcAft>
                <a:spcPts val="0"/>
              </a:spcAft>
              <a:buClr>
                <a:schemeClr val="dk1"/>
              </a:buClr>
              <a:buSzPts val="1800"/>
              <a:buFont typeface="Corbel"/>
              <a:buChar char="•"/>
            </a:pPr>
            <a:r>
              <a:rPr lang="en" sz="1800">
                <a:solidFill>
                  <a:schemeClr val="dk1"/>
                </a:solidFill>
                <a:latin typeface="Corbel"/>
                <a:ea typeface="Corbel"/>
                <a:cs typeface="Corbel"/>
                <a:sym typeface="Corbel"/>
              </a:rPr>
              <a:t>The order of ingredients - Descending order of amounts used</a:t>
            </a:r>
            <a:endParaRPr sz="1800">
              <a:solidFill>
                <a:schemeClr val="dk1"/>
              </a:solidFill>
              <a:latin typeface="Corbel"/>
              <a:ea typeface="Corbel"/>
              <a:cs typeface="Corbel"/>
              <a:sym typeface="Corbel"/>
            </a:endParaRPr>
          </a:p>
          <a:p>
            <a:pPr marL="457200" marR="0" lvl="0" indent="0" algn="l" rtl="0">
              <a:lnSpc>
                <a:spcPct val="90000"/>
              </a:lnSpc>
              <a:spcBef>
                <a:spcPts val="0"/>
              </a:spcBef>
              <a:spcAft>
                <a:spcPts val="0"/>
              </a:spcAft>
              <a:buNone/>
            </a:pPr>
            <a:endParaRPr sz="1800">
              <a:solidFill>
                <a:schemeClr val="dk1"/>
              </a:solidFill>
              <a:latin typeface="Corbel"/>
              <a:ea typeface="Corbel"/>
              <a:cs typeface="Corbel"/>
              <a:sym typeface="Corbel"/>
            </a:endParaRPr>
          </a:p>
        </p:txBody>
      </p:sp>
      <p:pic>
        <p:nvPicPr>
          <p:cNvPr id="351" name="Google Shape;351;g23c74ced33e_0_33"/>
          <p:cNvPicPr preferRelativeResize="0"/>
          <p:nvPr/>
        </p:nvPicPr>
        <p:blipFill>
          <a:blip r:embed="rId5">
            <a:alphaModFix/>
          </a:blip>
          <a:stretch>
            <a:fillRect/>
          </a:stretch>
        </p:blipFill>
        <p:spPr>
          <a:xfrm>
            <a:off x="3512525" y="671400"/>
            <a:ext cx="926875" cy="428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5"/>
        <p:cNvGrpSpPr/>
        <p:nvPr/>
      </p:nvGrpSpPr>
      <p:grpSpPr>
        <a:xfrm>
          <a:off x="0" y="0"/>
          <a:ext cx="0" cy="0"/>
          <a:chOff x="0" y="0"/>
          <a:chExt cx="0" cy="0"/>
        </a:xfrm>
      </p:grpSpPr>
      <p:grpSp>
        <p:nvGrpSpPr>
          <p:cNvPr id="356" name="Google Shape;356;g23c74ced33e_0_12"/>
          <p:cNvGrpSpPr/>
          <p:nvPr/>
        </p:nvGrpSpPr>
        <p:grpSpPr>
          <a:xfrm>
            <a:off x="113109" y="0"/>
            <a:ext cx="1827610" cy="5143500"/>
            <a:chOff x="1320800" y="0"/>
            <a:chExt cx="2436813" cy="6858001"/>
          </a:xfrm>
        </p:grpSpPr>
        <p:sp>
          <p:nvSpPr>
            <p:cNvPr id="357" name="Google Shape;357;g23c74ced33e_0_12"/>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58" name="Google Shape;358;g23c74ced33e_0_1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59" name="Google Shape;359;g23c74ced33e_0_1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60" name="Google Shape;360;g23c74ced33e_0_1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61" name="Google Shape;361;g23c74ced33e_0_1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62" name="Google Shape;362;g23c74ced33e_0_1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63" name="Google Shape;363;g23c74ced33e_0_12"/>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lt1"/>
                </a:solidFill>
                <a:latin typeface="Corbel"/>
                <a:ea typeface="Corbel"/>
                <a:cs typeface="Corbel"/>
                <a:sym typeface="Corbel"/>
              </a:rPr>
              <a:t>v</a:t>
            </a:r>
            <a:endParaRPr sz="1800">
              <a:solidFill>
                <a:schemeClr val="lt1"/>
              </a:solidFill>
              <a:latin typeface="Corbel"/>
              <a:ea typeface="Corbel"/>
              <a:cs typeface="Corbel"/>
              <a:sym typeface="Corbel"/>
            </a:endParaRPr>
          </a:p>
        </p:txBody>
      </p:sp>
      <p:pic>
        <p:nvPicPr>
          <p:cNvPr id="364" name="Google Shape;364;g23c74ced33e_0_12" descr="Gegevens programmeren op een computerscherm"/>
          <p:cNvPicPr preferRelativeResize="0"/>
          <p:nvPr/>
        </p:nvPicPr>
        <p:blipFill rotWithShape="1">
          <a:blip r:embed="rId4">
            <a:alphaModFix/>
          </a:blip>
          <a:srcRect l="24209" r="24214"/>
          <a:stretch/>
        </p:blipFill>
        <p:spPr>
          <a:xfrm>
            <a:off x="5169693" y="10"/>
            <a:ext cx="3974308" cy="514350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365" name="Google Shape;365;g23c74ced33e_0_12"/>
          <p:cNvGrpSpPr/>
          <p:nvPr/>
        </p:nvGrpSpPr>
        <p:grpSpPr>
          <a:xfrm>
            <a:off x="4674570" y="0"/>
            <a:ext cx="1827610" cy="5143500"/>
            <a:chOff x="1320800" y="0"/>
            <a:chExt cx="2436813" cy="6858001"/>
          </a:xfrm>
        </p:grpSpPr>
        <p:sp>
          <p:nvSpPr>
            <p:cNvPr id="366" name="Google Shape;366;g23c74ced33e_0_12"/>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67" name="Google Shape;367;g23c74ced33e_0_1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68" name="Google Shape;368;g23c74ced33e_0_1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69" name="Google Shape;369;g23c74ced33e_0_1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70" name="Google Shape;370;g23c74ced33e_0_1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71" name="Google Shape;371;g23c74ced33e_0_1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72" name="Google Shape;372;g23c74ced33e_0_12"/>
          <p:cNvSpPr txBox="1">
            <a:spLocks noGrp="1"/>
          </p:cNvSpPr>
          <p:nvPr>
            <p:ph type="title"/>
          </p:nvPr>
        </p:nvSpPr>
        <p:spPr>
          <a:xfrm>
            <a:off x="-1191" y="-370282"/>
            <a:ext cx="4440600" cy="13143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7D5012"/>
              </a:buClr>
              <a:buSzPts val="3200"/>
              <a:buFont typeface="Corbel"/>
              <a:buNone/>
            </a:pPr>
            <a:r>
              <a:rPr lang="en" sz="3600" b="1">
                <a:solidFill>
                  <a:srgbClr val="7D5012"/>
                </a:solidFill>
              </a:rPr>
              <a:t>Dataset Description</a:t>
            </a:r>
            <a:endParaRPr/>
          </a:p>
        </p:txBody>
      </p:sp>
      <p:sp>
        <p:nvSpPr>
          <p:cNvPr id="373" name="Google Shape;373;g23c74ced33e_0_12"/>
          <p:cNvSpPr txBox="1"/>
          <p:nvPr/>
        </p:nvSpPr>
        <p:spPr>
          <a:xfrm>
            <a:off x="113100" y="671401"/>
            <a:ext cx="4611600" cy="4472100"/>
          </a:xfrm>
          <a:prstGeom prst="rect">
            <a:avLst/>
          </a:prstGeom>
          <a:noFill/>
          <a:ln>
            <a:noFill/>
          </a:ln>
        </p:spPr>
        <p:txBody>
          <a:bodyPr spcFirstLastPara="1" wrap="square" lIns="91425" tIns="45700" rIns="91425" bIns="45700" anchor="t" anchorCtr="0">
            <a:normAutofit/>
          </a:bodyPr>
          <a:lstStyle/>
          <a:p>
            <a:pPr marL="0" marR="0" lvl="0" indent="-165735" algn="l" rtl="0">
              <a:lnSpc>
                <a:spcPct val="90000"/>
              </a:lnSpc>
              <a:spcBef>
                <a:spcPts val="0"/>
              </a:spcBef>
              <a:spcAft>
                <a:spcPts val="0"/>
              </a:spcAft>
              <a:buClr>
                <a:srgbClr val="1186C3"/>
              </a:buClr>
              <a:buSzPts val="2610"/>
              <a:buFont typeface="Arial"/>
              <a:buChar char="•"/>
            </a:pPr>
            <a:r>
              <a:rPr lang="en" sz="1800">
                <a:solidFill>
                  <a:schemeClr val="dk1"/>
                </a:solidFill>
                <a:latin typeface="Corbel"/>
                <a:ea typeface="Corbel"/>
                <a:cs typeface="Corbel"/>
                <a:sym typeface="Corbel"/>
              </a:rPr>
              <a:t> Serving size &amp; unit detail              Target variable</a:t>
            </a:r>
            <a:endParaRPr sz="1800">
              <a:solidFill>
                <a:schemeClr val="dk1"/>
              </a:solidFill>
              <a:latin typeface="Corbel"/>
              <a:ea typeface="Corbel"/>
              <a:cs typeface="Corbel"/>
              <a:sym typeface="Corbel"/>
            </a:endParaRPr>
          </a:p>
          <a:p>
            <a:pPr marL="457200" marR="0" lvl="0" indent="0" algn="l" rtl="0">
              <a:lnSpc>
                <a:spcPct val="90000"/>
              </a:lnSpc>
              <a:spcBef>
                <a:spcPts val="0"/>
              </a:spcBef>
              <a:spcAft>
                <a:spcPts val="0"/>
              </a:spcAft>
              <a:buNone/>
            </a:pPr>
            <a:endParaRPr sz="1800">
              <a:solidFill>
                <a:schemeClr val="dk1"/>
              </a:solidFill>
              <a:latin typeface="Corbel"/>
              <a:ea typeface="Corbel"/>
              <a:cs typeface="Corbel"/>
              <a:sym typeface="Corbel"/>
            </a:endParaRPr>
          </a:p>
        </p:txBody>
      </p:sp>
      <p:pic>
        <p:nvPicPr>
          <p:cNvPr id="374" name="Google Shape;374;g23c74ced33e_0_12"/>
          <p:cNvPicPr preferRelativeResize="0"/>
          <p:nvPr/>
        </p:nvPicPr>
        <p:blipFill>
          <a:blip r:embed="rId5">
            <a:alphaModFix/>
          </a:blip>
          <a:stretch>
            <a:fillRect/>
          </a:stretch>
        </p:blipFill>
        <p:spPr>
          <a:xfrm>
            <a:off x="476275" y="1071825"/>
            <a:ext cx="1464450" cy="3917675"/>
          </a:xfrm>
          <a:prstGeom prst="rect">
            <a:avLst/>
          </a:prstGeom>
          <a:noFill/>
          <a:ln>
            <a:noFill/>
          </a:ln>
        </p:spPr>
      </p:pic>
      <p:pic>
        <p:nvPicPr>
          <p:cNvPr id="375" name="Google Shape;375;g23c74ced33e_0_12"/>
          <p:cNvPicPr preferRelativeResize="0"/>
          <p:nvPr/>
        </p:nvPicPr>
        <p:blipFill>
          <a:blip r:embed="rId6">
            <a:alphaModFix/>
          </a:blip>
          <a:stretch>
            <a:fillRect/>
          </a:stretch>
        </p:blipFill>
        <p:spPr>
          <a:xfrm>
            <a:off x="3400047" y="1071828"/>
            <a:ext cx="1099725" cy="396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grpSp>
        <p:nvGrpSpPr>
          <p:cNvPr id="380" name="Google Shape;380;p34"/>
          <p:cNvGrpSpPr/>
          <p:nvPr/>
        </p:nvGrpSpPr>
        <p:grpSpPr>
          <a:xfrm>
            <a:off x="113109" y="0"/>
            <a:ext cx="1827609" cy="5143500"/>
            <a:chOff x="1320800" y="0"/>
            <a:chExt cx="2436813" cy="6858001"/>
          </a:xfrm>
        </p:grpSpPr>
        <p:sp>
          <p:nvSpPr>
            <p:cNvPr id="381" name="Google Shape;381;p3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82" name="Google Shape;382;p3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83" name="Google Shape;383;p3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84" name="Google Shape;384;p3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385" name="Google Shape;385;p3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386" name="Google Shape;386;p3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387" name="Google Shape;387;p34"/>
          <p:cNvSpPr txBox="1">
            <a:spLocks noGrp="1"/>
          </p:cNvSpPr>
          <p:nvPr>
            <p:ph type="title"/>
          </p:nvPr>
        </p:nvSpPr>
        <p:spPr>
          <a:xfrm>
            <a:off x="2093397" y="4185833"/>
            <a:ext cx="7306800" cy="1038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200"/>
              <a:buFont typeface="Corbel"/>
              <a:buNone/>
            </a:pPr>
            <a:r>
              <a:rPr lang="en" sz="3600" b="1">
                <a:solidFill>
                  <a:srgbClr val="7D5012"/>
                </a:solidFill>
              </a:rPr>
              <a:t>Visualization</a:t>
            </a:r>
            <a:endParaRPr/>
          </a:p>
        </p:txBody>
      </p:sp>
      <p:sp>
        <p:nvSpPr>
          <p:cNvPr id="388" name="Google Shape;388;p34"/>
          <p:cNvSpPr txBox="1"/>
          <p:nvPr/>
        </p:nvSpPr>
        <p:spPr>
          <a:xfrm>
            <a:off x="973788" y="95987"/>
            <a:ext cx="3398700" cy="338700"/>
          </a:xfrm>
          <a:prstGeom prst="rect">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93663" marR="0" lvl="0" indent="0" algn="l" rtl="0">
              <a:spcBef>
                <a:spcPts val="0"/>
              </a:spcBef>
              <a:spcAft>
                <a:spcPts val="0"/>
              </a:spcAft>
              <a:buNone/>
            </a:pPr>
            <a:r>
              <a:rPr lang="en" sz="1600">
                <a:solidFill>
                  <a:schemeClr val="lt1"/>
                </a:solidFill>
                <a:latin typeface="Corbel"/>
                <a:ea typeface="Corbel"/>
                <a:cs typeface="Corbel"/>
                <a:sym typeface="Corbel"/>
              </a:rPr>
              <a:t>Top 10 Branded food categories</a:t>
            </a:r>
            <a:endParaRPr sz="3000">
              <a:solidFill>
                <a:schemeClr val="lt1"/>
              </a:solidFill>
              <a:latin typeface="Corbel"/>
              <a:ea typeface="Corbel"/>
              <a:cs typeface="Corbel"/>
              <a:sym typeface="Corbel"/>
            </a:endParaRPr>
          </a:p>
        </p:txBody>
      </p:sp>
      <p:sp>
        <p:nvSpPr>
          <p:cNvPr id="389" name="Google Shape;389;p34"/>
          <p:cNvSpPr txBox="1"/>
          <p:nvPr/>
        </p:nvSpPr>
        <p:spPr>
          <a:xfrm>
            <a:off x="4712099" y="3622498"/>
            <a:ext cx="3398700" cy="585000"/>
          </a:xfrm>
          <a:prstGeom prst="rect">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93663" marR="0" lvl="0" indent="0" algn="ctr" rtl="0">
              <a:spcBef>
                <a:spcPts val="0"/>
              </a:spcBef>
              <a:spcAft>
                <a:spcPts val="0"/>
              </a:spcAft>
              <a:buNone/>
            </a:pPr>
            <a:r>
              <a:rPr lang="en" sz="1600">
                <a:solidFill>
                  <a:schemeClr val="lt1"/>
                </a:solidFill>
                <a:latin typeface="Corbel"/>
                <a:ea typeface="Corbel"/>
                <a:cs typeface="Corbel"/>
                <a:sym typeface="Corbel"/>
              </a:rPr>
              <a:t>Top 200 words (important)  higher weight in the embedding layer.</a:t>
            </a:r>
            <a:endParaRPr sz="3000">
              <a:solidFill>
                <a:schemeClr val="lt1"/>
              </a:solidFill>
              <a:latin typeface="Corbel"/>
              <a:ea typeface="Corbel"/>
              <a:cs typeface="Corbel"/>
              <a:sym typeface="Corbel"/>
            </a:endParaRPr>
          </a:p>
        </p:txBody>
      </p:sp>
      <p:pic>
        <p:nvPicPr>
          <p:cNvPr id="390" name="Google Shape;390;p34"/>
          <p:cNvPicPr preferRelativeResize="0"/>
          <p:nvPr/>
        </p:nvPicPr>
        <p:blipFill rotWithShape="1">
          <a:blip r:embed="rId4">
            <a:alphaModFix/>
          </a:blip>
          <a:srcRect/>
          <a:stretch/>
        </p:blipFill>
        <p:spPr>
          <a:xfrm>
            <a:off x="5749425" y="509200"/>
            <a:ext cx="2441400" cy="2343300"/>
          </a:xfrm>
          <a:prstGeom prst="roundRect">
            <a:avLst>
              <a:gd name="adj" fmla="val 4380"/>
            </a:avLst>
          </a:prstGeom>
          <a:noFill/>
          <a:ln w="38100" cap="flat" cmpd="sng">
            <a:solidFill>
              <a:schemeClr val="lt2"/>
            </a:solidFill>
            <a:prstDash val="solid"/>
            <a:round/>
            <a:headEnd type="none" w="sm" len="sm"/>
            <a:tailEnd type="none" w="sm" len="sm"/>
          </a:ln>
        </p:spPr>
      </p:pic>
      <p:sp>
        <p:nvSpPr>
          <p:cNvPr id="391" name="Google Shape;391;p34"/>
          <p:cNvSpPr txBox="1"/>
          <p:nvPr/>
        </p:nvSpPr>
        <p:spPr>
          <a:xfrm>
            <a:off x="5867650" y="95967"/>
            <a:ext cx="1930500" cy="338700"/>
          </a:xfrm>
          <a:prstGeom prst="rect">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lt1"/>
                </a:solidFill>
                <a:latin typeface="Corbel"/>
                <a:ea typeface="Corbel"/>
                <a:cs typeface="Corbel"/>
                <a:sym typeface="Corbel"/>
              </a:rPr>
              <a:t>Top 10 ingredients</a:t>
            </a:r>
            <a:endParaRPr sz="1200"/>
          </a:p>
        </p:txBody>
      </p:sp>
      <p:pic>
        <p:nvPicPr>
          <p:cNvPr id="392" name="Google Shape;392;p34"/>
          <p:cNvPicPr preferRelativeResize="0"/>
          <p:nvPr/>
        </p:nvPicPr>
        <p:blipFill rotWithShape="1">
          <a:blip r:embed="rId5">
            <a:alphaModFix/>
          </a:blip>
          <a:srcRect l="8082" t="-1455" r="-4609" b="1454"/>
          <a:stretch/>
        </p:blipFill>
        <p:spPr>
          <a:xfrm>
            <a:off x="869251" y="637049"/>
            <a:ext cx="3607800" cy="1934700"/>
          </a:xfrm>
          <a:prstGeom prst="roundRect">
            <a:avLst>
              <a:gd name="adj" fmla="val 4380"/>
            </a:avLst>
          </a:prstGeom>
          <a:noFill/>
          <a:ln w="38100" cap="flat" cmpd="sng">
            <a:solidFill>
              <a:schemeClr val="lt2"/>
            </a:solidFill>
            <a:prstDash val="solid"/>
            <a:round/>
            <a:headEnd type="none" w="sm" len="sm"/>
            <a:tailEnd type="none" w="sm" len="sm"/>
          </a:ln>
        </p:spPr>
      </p:pic>
      <p:pic>
        <p:nvPicPr>
          <p:cNvPr id="393" name="Google Shape;393;p34"/>
          <p:cNvPicPr preferRelativeResize="0"/>
          <p:nvPr/>
        </p:nvPicPr>
        <p:blipFill>
          <a:blip r:embed="rId6">
            <a:alphaModFix/>
          </a:blip>
          <a:stretch>
            <a:fillRect/>
          </a:stretch>
        </p:blipFill>
        <p:spPr>
          <a:xfrm>
            <a:off x="1265975" y="3132900"/>
            <a:ext cx="3005825" cy="1564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grpSp>
        <p:nvGrpSpPr>
          <p:cNvPr id="398" name="Google Shape;398;p35"/>
          <p:cNvGrpSpPr/>
          <p:nvPr/>
        </p:nvGrpSpPr>
        <p:grpSpPr>
          <a:xfrm>
            <a:off x="409576" y="-3572"/>
            <a:ext cx="3761187" cy="5147072"/>
            <a:chOff x="2928938" y="-4763"/>
            <a:chExt cx="5014912" cy="6862763"/>
          </a:xfrm>
        </p:grpSpPr>
        <p:sp>
          <p:nvSpPr>
            <p:cNvPr id="399" name="Google Shape;399;p3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400" name="Google Shape;400;p3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US"/>
            </a:p>
          </p:txBody>
        </p:sp>
        <p:sp>
          <p:nvSpPr>
            <p:cNvPr id="401" name="Google Shape;401;p3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a:lstStyle/>
            <a:p>
              <a:endParaRPr lang="en-US"/>
            </a:p>
          </p:txBody>
        </p:sp>
        <p:sp>
          <p:nvSpPr>
            <p:cNvPr id="402" name="Google Shape;402;p3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a:lstStyle/>
            <a:p>
              <a:endParaRPr lang="en-US"/>
            </a:p>
          </p:txBody>
        </p:sp>
        <p:sp>
          <p:nvSpPr>
            <p:cNvPr id="403" name="Google Shape;403;p3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a:lstStyle/>
            <a:p>
              <a:endParaRPr lang="en-US"/>
            </a:p>
          </p:txBody>
        </p:sp>
        <p:sp>
          <p:nvSpPr>
            <p:cNvPr id="404" name="Google Shape;404;p3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a:lstStyle/>
            <a:p>
              <a:endParaRPr lang="en-US"/>
            </a:p>
          </p:txBody>
        </p:sp>
      </p:grpSp>
      <p:sp>
        <p:nvSpPr>
          <p:cNvPr id="405" name="Google Shape;405;p3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nvGrpSpPr>
          <p:cNvPr id="406" name="Google Shape;406;p35"/>
          <p:cNvGrpSpPr/>
          <p:nvPr/>
        </p:nvGrpSpPr>
        <p:grpSpPr>
          <a:xfrm>
            <a:off x="2219326" y="-3572"/>
            <a:ext cx="3761187" cy="5147072"/>
            <a:chOff x="2928938" y="-4763"/>
            <a:chExt cx="5014912" cy="6862763"/>
          </a:xfrm>
        </p:grpSpPr>
        <p:sp>
          <p:nvSpPr>
            <p:cNvPr id="407" name="Google Shape;407;p3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408" name="Google Shape;408;p3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US"/>
            </a:p>
          </p:txBody>
        </p:sp>
        <p:sp>
          <p:nvSpPr>
            <p:cNvPr id="409" name="Google Shape;409;p3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a:lstStyle/>
            <a:p>
              <a:endParaRPr lang="en-US"/>
            </a:p>
          </p:txBody>
        </p:sp>
        <p:sp>
          <p:nvSpPr>
            <p:cNvPr id="410" name="Google Shape;410;p3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a:lstStyle/>
            <a:p>
              <a:endParaRPr lang="en-US"/>
            </a:p>
          </p:txBody>
        </p:sp>
        <p:sp>
          <p:nvSpPr>
            <p:cNvPr id="411" name="Google Shape;411;p3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a:lstStyle/>
            <a:p>
              <a:endParaRPr lang="en-US"/>
            </a:p>
          </p:txBody>
        </p:sp>
        <p:sp>
          <p:nvSpPr>
            <p:cNvPr id="412" name="Google Shape;412;p3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a:lstStyle/>
            <a:p>
              <a:endParaRPr lang="en-US"/>
            </a:p>
          </p:txBody>
        </p:sp>
      </p:grpSp>
      <p:sp>
        <p:nvSpPr>
          <p:cNvPr id="413" name="Google Shape;413;p35"/>
          <p:cNvSpPr txBox="1">
            <a:spLocks noGrp="1"/>
          </p:cNvSpPr>
          <p:nvPr>
            <p:ph type="title"/>
          </p:nvPr>
        </p:nvSpPr>
        <p:spPr>
          <a:xfrm>
            <a:off x="3480793" y="742473"/>
            <a:ext cx="5528071" cy="135949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D5012"/>
              </a:buClr>
              <a:buSzPts val="3200"/>
              <a:buFont typeface="Corbel"/>
              <a:buNone/>
            </a:pPr>
            <a:r>
              <a:rPr lang="en" sz="3200" b="1">
                <a:solidFill>
                  <a:srgbClr val="7D5012"/>
                </a:solidFill>
              </a:rPr>
              <a:t>Recurrent Neural Network </a:t>
            </a:r>
            <a:br>
              <a:rPr lang="en" sz="3200" b="1">
                <a:solidFill>
                  <a:srgbClr val="7D5012"/>
                </a:solidFill>
              </a:rPr>
            </a:br>
            <a:r>
              <a:rPr lang="en" sz="3200" b="1">
                <a:solidFill>
                  <a:srgbClr val="7D5012"/>
                </a:solidFill>
              </a:rPr>
              <a:t>Long Short-Term Memory</a:t>
            </a:r>
            <a:endParaRPr/>
          </a:p>
        </p:txBody>
      </p:sp>
      <p:pic>
        <p:nvPicPr>
          <p:cNvPr id="414" name="Google Shape;414;p35" descr="Neuron system in 3D rendering"/>
          <p:cNvPicPr preferRelativeResize="0"/>
          <p:nvPr/>
        </p:nvPicPr>
        <p:blipFill rotWithShape="1">
          <a:blip r:embed="rId4">
            <a:alphaModFix/>
          </a:blip>
          <a:srcRect l="39159" r="7216" b="369"/>
          <a:stretch/>
        </p:blipFill>
        <p:spPr>
          <a:xfrm>
            <a:off x="20" y="10"/>
            <a:ext cx="4086205" cy="5143490"/>
          </a:xfrm>
          <a:custGeom>
            <a:avLst/>
            <a:gdLst/>
            <a:ahLst/>
            <a:cxnLst/>
            <a:rect l="l" t="t" r="r" b="b"/>
            <a:pathLst>
              <a:path w="5448300" h="6858000" extrusionOk="0">
                <a:moveTo>
                  <a:pt x="0" y="0"/>
                </a:moveTo>
                <a:lnTo>
                  <a:pt x="3513666" y="0"/>
                </a:lnTo>
                <a:lnTo>
                  <a:pt x="2861733" y="2548466"/>
                </a:lnTo>
                <a:lnTo>
                  <a:pt x="5448300" y="6853767"/>
                </a:lnTo>
                <a:lnTo>
                  <a:pt x="0" y="6858000"/>
                </a:lnTo>
                <a:lnTo>
                  <a:pt x="0" y="0"/>
                </a:lnTo>
                <a:close/>
              </a:path>
            </a:pathLst>
          </a:custGeom>
          <a:noFill/>
          <a:ln>
            <a:noFill/>
          </a:ln>
        </p:spPr>
      </p:pic>
      <p:sp>
        <p:nvSpPr>
          <p:cNvPr id="415" name="Google Shape;415;p35"/>
          <p:cNvSpPr txBox="1"/>
          <p:nvPr/>
        </p:nvSpPr>
        <p:spPr>
          <a:xfrm>
            <a:off x="4264226" y="2667338"/>
            <a:ext cx="488989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orbel"/>
                <a:ea typeface="Corbel"/>
                <a:cs typeface="Corbel"/>
                <a:sym typeface="Corbel"/>
              </a:rPr>
              <a:t>Let’s talk about reasons why  RNN was a good choice for this task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9"/>
        <p:cNvGrpSpPr/>
        <p:nvPr/>
      </p:nvGrpSpPr>
      <p:grpSpPr>
        <a:xfrm>
          <a:off x="0" y="0"/>
          <a:ext cx="0" cy="0"/>
          <a:chOff x="0" y="0"/>
          <a:chExt cx="0" cy="0"/>
        </a:xfrm>
      </p:grpSpPr>
      <p:grpSp>
        <p:nvGrpSpPr>
          <p:cNvPr id="420" name="Google Shape;420;p36"/>
          <p:cNvGrpSpPr/>
          <p:nvPr/>
        </p:nvGrpSpPr>
        <p:grpSpPr>
          <a:xfrm>
            <a:off x="113109" y="0"/>
            <a:ext cx="1827609" cy="5143500"/>
            <a:chOff x="1320800" y="0"/>
            <a:chExt cx="2436813" cy="6858001"/>
          </a:xfrm>
        </p:grpSpPr>
        <p:sp>
          <p:nvSpPr>
            <p:cNvPr id="421" name="Google Shape;421;p36"/>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422" name="Google Shape;422;p36"/>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FEFEFE"/>
            </a:solidFill>
            <a:ln>
              <a:noFill/>
            </a:ln>
          </p:spPr>
          <p:txBody>
            <a:bodyPr/>
            <a:lstStyle/>
            <a:p>
              <a:endParaRPr lang="en-US"/>
            </a:p>
          </p:txBody>
        </p:sp>
        <p:sp>
          <p:nvSpPr>
            <p:cNvPr id="423" name="Google Shape;423;p36"/>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FEFEFE"/>
            </a:solidFill>
            <a:ln>
              <a:noFill/>
            </a:ln>
          </p:spPr>
          <p:txBody>
            <a:bodyPr/>
            <a:lstStyle/>
            <a:p>
              <a:endParaRPr lang="en-US"/>
            </a:p>
          </p:txBody>
        </p:sp>
        <p:sp>
          <p:nvSpPr>
            <p:cNvPr id="424" name="Google Shape;424;p36"/>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425" name="Google Shape;425;p36"/>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426" name="Google Shape;426;p36"/>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txBody>
            <a:bodyPr/>
            <a:lstStyle/>
            <a:p>
              <a:endParaRPr lang="en-US"/>
            </a:p>
          </p:txBody>
        </p:sp>
      </p:grpSp>
      <p:sp>
        <p:nvSpPr>
          <p:cNvPr id="427" name="Google Shape;427;p36"/>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428" name="Google Shape;428;p36" descr="Sound wave pattern on pixilated monitor"/>
          <p:cNvPicPr preferRelativeResize="0"/>
          <p:nvPr/>
        </p:nvPicPr>
        <p:blipFill rotWithShape="1">
          <a:blip r:embed="rId3">
            <a:alphaModFix amt="25000"/>
          </a:blip>
          <a:srcRect b="15731"/>
          <a:stretch/>
        </p:blipFill>
        <p:spPr>
          <a:xfrm>
            <a:off x="20" y="10"/>
            <a:ext cx="9143980" cy="5143490"/>
          </a:xfrm>
          <a:prstGeom prst="rect">
            <a:avLst/>
          </a:prstGeom>
          <a:noFill/>
          <a:ln>
            <a:noFill/>
          </a:ln>
        </p:spPr>
      </p:pic>
      <p:sp>
        <p:nvSpPr>
          <p:cNvPr id="429" name="Google Shape;429;p36"/>
          <p:cNvSpPr txBox="1">
            <a:spLocks noGrp="1"/>
          </p:cNvSpPr>
          <p:nvPr>
            <p:ph type="title"/>
          </p:nvPr>
        </p:nvSpPr>
        <p:spPr>
          <a:xfrm>
            <a:off x="482600" y="479324"/>
            <a:ext cx="2735620" cy="372437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3200"/>
              <a:buFont typeface="Corbel"/>
              <a:buNone/>
            </a:pPr>
            <a:r>
              <a:rPr lang="en" sz="4000"/>
              <a:t>Why RNN with LSTM?</a:t>
            </a:r>
            <a:endParaRPr/>
          </a:p>
        </p:txBody>
      </p:sp>
      <p:cxnSp>
        <p:nvCxnSpPr>
          <p:cNvPr id="430" name="Google Shape;430;p36"/>
          <p:cNvCxnSpPr/>
          <p:nvPr/>
        </p:nvCxnSpPr>
        <p:spPr>
          <a:xfrm>
            <a:off x="3490722" y="1054628"/>
            <a:ext cx="0" cy="2573767"/>
          </a:xfrm>
          <a:prstGeom prst="straightConnector1">
            <a:avLst/>
          </a:prstGeom>
          <a:noFill/>
          <a:ln w="19050" cap="flat" cmpd="sng">
            <a:solidFill>
              <a:schemeClr val="accent1"/>
            </a:solidFill>
            <a:prstDash val="solid"/>
            <a:round/>
            <a:headEnd type="none" w="sm" len="sm"/>
            <a:tailEnd type="none" w="sm" len="sm"/>
          </a:ln>
        </p:spPr>
      </p:cxnSp>
      <p:sp>
        <p:nvSpPr>
          <p:cNvPr id="431" name="Google Shape;431;p36"/>
          <p:cNvSpPr txBox="1">
            <a:spLocks noGrp="1"/>
          </p:cNvSpPr>
          <p:nvPr>
            <p:ph type="body" idx="1"/>
          </p:nvPr>
        </p:nvSpPr>
        <p:spPr>
          <a:xfrm>
            <a:off x="3669395" y="1309637"/>
            <a:ext cx="5295933" cy="3724375"/>
          </a:xfrm>
          <a:prstGeom prst="rect">
            <a:avLst/>
          </a:prstGeom>
          <a:noFill/>
          <a:ln>
            <a:noFill/>
          </a:ln>
        </p:spPr>
        <p:txBody>
          <a:bodyPr spcFirstLastPara="1" wrap="square" lIns="91425" tIns="45700" rIns="91425" bIns="45700" anchor="ctr" anchorCtr="0">
            <a:normAutofit/>
          </a:bodyPr>
          <a:lstStyle/>
          <a:p>
            <a:pPr marL="457200" lvl="0" indent="-342900" algn="l" rtl="0">
              <a:lnSpc>
                <a:spcPct val="115000"/>
              </a:lnSpc>
              <a:spcBef>
                <a:spcPts val="360"/>
              </a:spcBef>
              <a:spcAft>
                <a:spcPts val="0"/>
              </a:spcAft>
              <a:buSzPts val="2610"/>
              <a:buFont typeface="Arial"/>
              <a:buChar char="•"/>
            </a:pPr>
            <a:r>
              <a:rPr lang="en"/>
              <a:t>RNNs are a natural fit for sequential data (Text)</a:t>
            </a:r>
            <a:endParaRPr/>
          </a:p>
          <a:p>
            <a:pPr marL="457200" lvl="0" indent="-342900" algn="l" rtl="0">
              <a:lnSpc>
                <a:spcPct val="115000"/>
              </a:lnSpc>
              <a:spcBef>
                <a:spcPts val="960"/>
              </a:spcBef>
              <a:spcAft>
                <a:spcPts val="0"/>
              </a:spcAft>
              <a:buSzPts val="2610"/>
              <a:buFont typeface="Arial"/>
              <a:buChar char="•"/>
            </a:pPr>
            <a:r>
              <a:rPr lang="en"/>
              <a:t>Our goal was to predict food categories based on ingredients  which are text (multi-classification problem)</a:t>
            </a:r>
            <a:endParaRPr/>
          </a:p>
          <a:p>
            <a:pPr marL="457200" lvl="0" indent="-342900" algn="l" rtl="0">
              <a:lnSpc>
                <a:spcPct val="115000"/>
              </a:lnSpc>
              <a:spcBef>
                <a:spcPts val="960"/>
              </a:spcBef>
              <a:spcAft>
                <a:spcPts val="0"/>
              </a:spcAft>
              <a:buSzPts val="2610"/>
              <a:buFont typeface="Arial"/>
              <a:buChar char="•"/>
            </a:pPr>
            <a:r>
              <a:rPr lang="en"/>
              <a:t>RNN with the LSTM model can learn long-term dependencies in sequential data.</a:t>
            </a:r>
            <a:endParaRPr/>
          </a:p>
          <a:p>
            <a:pPr marL="457200" lvl="0" indent="-177165" algn="l" rtl="0">
              <a:lnSpc>
                <a:spcPct val="115000"/>
              </a:lnSpc>
              <a:spcBef>
                <a:spcPts val="960"/>
              </a:spcBef>
              <a:spcAft>
                <a:spcPts val="0"/>
              </a:spcAft>
              <a:buSzPts val="2610"/>
              <a:buFont typeface="Arial"/>
              <a:buNone/>
            </a:pPr>
            <a:endParaRPr/>
          </a:p>
          <a:p>
            <a:pPr marL="457200" lvl="0" indent="-177165" algn="l" rtl="0">
              <a:lnSpc>
                <a:spcPct val="115000"/>
              </a:lnSpc>
              <a:spcBef>
                <a:spcPts val="960"/>
              </a:spcBef>
              <a:spcAft>
                <a:spcPts val="0"/>
              </a:spcAft>
              <a:buSzPts val="2610"/>
              <a:buFont typeface="Arial"/>
              <a:buNone/>
            </a:pPr>
            <a:endParaRPr/>
          </a:p>
          <a:p>
            <a:pPr marL="457200" lvl="0" indent="-177165" algn="l" rtl="0">
              <a:lnSpc>
                <a:spcPct val="115000"/>
              </a:lnSpc>
              <a:spcBef>
                <a:spcPts val="960"/>
              </a:spcBef>
              <a:spcAft>
                <a:spcPts val="600"/>
              </a:spcAft>
              <a:buSzPts val="2610"/>
              <a:buFont typeface="Arial"/>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title"/>
          </p:nvPr>
        </p:nvSpPr>
        <p:spPr>
          <a:xfrm>
            <a:off x="1130850" y="978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D5012"/>
              </a:buClr>
              <a:buSzPts val="3200"/>
              <a:buFont typeface="Corbel"/>
              <a:buNone/>
            </a:pPr>
            <a:r>
              <a:rPr lang="en" sz="3200" b="1">
                <a:solidFill>
                  <a:srgbClr val="7D5012"/>
                </a:solidFill>
              </a:rPr>
              <a:t>RNN Architecture</a:t>
            </a:r>
            <a:endParaRPr/>
          </a:p>
        </p:txBody>
      </p:sp>
      <p:sp>
        <p:nvSpPr>
          <p:cNvPr id="437" name="Google Shape;437;p37"/>
          <p:cNvSpPr/>
          <p:nvPr/>
        </p:nvSpPr>
        <p:spPr>
          <a:xfrm>
            <a:off x="308268" y="410850"/>
            <a:ext cx="8641762" cy="3694425"/>
          </a:xfrm>
          <a:custGeom>
            <a:avLst/>
            <a:gdLst/>
            <a:ahLst/>
            <a:cxnLst/>
            <a:rect l="l" t="t" r="r" b="b"/>
            <a:pathLst>
              <a:path w="120000" h="120000" extrusionOk="0">
                <a:moveTo>
                  <a:pt x="0" y="120000"/>
                </a:moveTo>
                <a:quadBezTo>
                  <a:pt x="20000" y="40000"/>
                  <a:pt x="107175" y="15000"/>
                </a:quadBezTo>
                <a:lnTo>
                  <a:pt x="106452" y="0"/>
                </a:lnTo>
                <a:lnTo>
                  <a:pt x="120000" y="24000"/>
                </a:lnTo>
                <a:lnTo>
                  <a:pt x="109342" y="60000"/>
                </a:lnTo>
                <a:lnTo>
                  <a:pt x="108620" y="45000"/>
                </a:lnTo>
                <a:quadBezTo>
                  <a:pt x="30000" y="55000"/>
                  <a:pt x="0" y="120000"/>
                </a:quadBezTo>
                <a:close/>
              </a:path>
            </a:pathLst>
          </a:custGeom>
          <a:solidFill>
            <a:srgbClr val="CBE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569520" y="2954550"/>
            <a:ext cx="135954" cy="135954"/>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720311" y="2839463"/>
            <a:ext cx="1720311" cy="1540993"/>
          </a:xfrm>
          <a:custGeom>
            <a:avLst/>
            <a:gdLst/>
            <a:ahLst/>
            <a:cxnLst/>
            <a:rect l="l" t="t" r="r" b="b"/>
            <a:pathLst>
              <a:path w="1720311" h="879273" extrusionOk="0">
                <a:moveTo>
                  <a:pt x="0" y="0"/>
                </a:moveTo>
                <a:lnTo>
                  <a:pt x="1720311" y="0"/>
                </a:lnTo>
                <a:lnTo>
                  <a:pt x="1720311" y="879273"/>
                </a:lnTo>
                <a:lnTo>
                  <a:pt x="0" y="879273"/>
                </a:lnTo>
                <a:lnTo>
                  <a:pt x="0" y="0"/>
                </a:lnTo>
                <a:close/>
              </a:path>
            </a:pathLst>
          </a:custGeom>
          <a:noFill/>
          <a:ln>
            <a:noFill/>
          </a:ln>
        </p:spPr>
        <p:txBody>
          <a:bodyPr spcFirstLastPara="1" wrap="square" lIns="7202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Embedding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To convert input text into a fixed vectors and to learn semantic relations in words</a:t>
            </a:r>
            <a:endParaRPr/>
          </a:p>
        </p:txBody>
      </p:sp>
      <p:sp>
        <p:nvSpPr>
          <p:cNvPr id="440" name="Google Shape;440;p37"/>
          <p:cNvSpPr/>
          <p:nvPr/>
        </p:nvSpPr>
        <p:spPr>
          <a:xfrm>
            <a:off x="3144899" y="2186338"/>
            <a:ext cx="236443" cy="236443"/>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1711453" y="463317"/>
            <a:ext cx="1711453" cy="1688352"/>
          </a:xfrm>
          <a:custGeom>
            <a:avLst/>
            <a:gdLst/>
            <a:ahLst/>
            <a:cxnLst/>
            <a:rect l="l" t="t" r="r" b="b"/>
            <a:pathLst>
              <a:path w="1909830" h="1688352" extrusionOk="0">
                <a:moveTo>
                  <a:pt x="0" y="0"/>
                </a:moveTo>
                <a:lnTo>
                  <a:pt x="1909830" y="0"/>
                </a:lnTo>
                <a:lnTo>
                  <a:pt x="1909830" y="1688352"/>
                </a:lnTo>
                <a:lnTo>
                  <a:pt x="0" y="1688352"/>
                </a:lnTo>
                <a:lnTo>
                  <a:pt x="0" y="0"/>
                </a:lnTo>
                <a:close/>
              </a:path>
            </a:pathLst>
          </a:custGeom>
          <a:noFill/>
          <a:ln>
            <a:noFill/>
          </a:ln>
        </p:spPr>
        <p:txBody>
          <a:bodyPr spcFirstLastPara="1" wrap="square" lIns="12527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Batch Normalization:</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Normalizes output from previous to improve the stability </a:t>
            </a:r>
            <a:endParaRPr/>
          </a:p>
        </p:txBody>
      </p:sp>
      <p:sp>
        <p:nvSpPr>
          <p:cNvPr id="442" name="Google Shape;442;p37"/>
          <p:cNvSpPr/>
          <p:nvPr/>
        </p:nvSpPr>
        <p:spPr>
          <a:xfrm>
            <a:off x="4923048" y="1553113"/>
            <a:ext cx="313287" cy="313287"/>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9097184" y="708847"/>
            <a:ext cx="1542242" cy="948503"/>
          </a:xfrm>
          <a:custGeom>
            <a:avLst/>
            <a:gdLst/>
            <a:ahLst/>
            <a:cxnLst/>
            <a:rect l="l" t="t" r="r" b="b"/>
            <a:pathLst>
              <a:path w="2356249" h="2283154" extrusionOk="0">
                <a:moveTo>
                  <a:pt x="0" y="0"/>
                </a:moveTo>
                <a:lnTo>
                  <a:pt x="2356249" y="0"/>
                </a:lnTo>
                <a:lnTo>
                  <a:pt x="2356249" y="2283154"/>
                </a:lnTo>
                <a:lnTo>
                  <a:pt x="0" y="2283154"/>
                </a:lnTo>
                <a:lnTo>
                  <a:pt x="0" y="0"/>
                </a:lnTo>
                <a:close/>
              </a:path>
            </a:pathLst>
          </a:custGeom>
          <a:noFill/>
          <a:ln>
            <a:noFill/>
          </a:ln>
        </p:spPr>
        <p:txBody>
          <a:bodyPr spcFirstLastPara="1" wrap="square" lIns="166000"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Dense output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Uses SoftMax activation to give probability distribution for better optimization</a:t>
            </a:r>
            <a:endParaRPr/>
          </a:p>
        </p:txBody>
      </p:sp>
      <p:sp>
        <p:nvSpPr>
          <p:cNvPr id="444" name="Google Shape;444;p37"/>
          <p:cNvSpPr/>
          <p:nvPr/>
        </p:nvSpPr>
        <p:spPr>
          <a:xfrm>
            <a:off x="6647115" y="1144381"/>
            <a:ext cx="419686" cy="419686"/>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p:nvPr/>
        </p:nvSpPr>
        <p:spPr>
          <a:xfrm>
            <a:off x="9144000" y="3057017"/>
            <a:ext cx="16246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i="1">
                <a:solidFill>
                  <a:schemeClr val="dk1"/>
                </a:solidFill>
                <a:latin typeface="Corbel"/>
                <a:ea typeface="Corbel"/>
                <a:cs typeface="Corbel"/>
                <a:sym typeface="Corbel"/>
              </a:rPr>
              <a:t>LSTM Layer:</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 </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The main layer processes the input sequences.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1130850" y="978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D5012"/>
              </a:buClr>
              <a:buSzPts val="3200"/>
              <a:buFont typeface="Corbel"/>
              <a:buNone/>
            </a:pPr>
            <a:r>
              <a:rPr lang="en" sz="3200" b="1">
                <a:solidFill>
                  <a:srgbClr val="7D5012"/>
                </a:solidFill>
              </a:rPr>
              <a:t>RNN Architecture</a:t>
            </a:r>
            <a:endParaRPr/>
          </a:p>
        </p:txBody>
      </p:sp>
      <p:sp>
        <p:nvSpPr>
          <p:cNvPr id="451" name="Google Shape;451;p38"/>
          <p:cNvSpPr/>
          <p:nvPr/>
        </p:nvSpPr>
        <p:spPr>
          <a:xfrm>
            <a:off x="308268" y="410850"/>
            <a:ext cx="8641762" cy="3694425"/>
          </a:xfrm>
          <a:custGeom>
            <a:avLst/>
            <a:gdLst/>
            <a:ahLst/>
            <a:cxnLst/>
            <a:rect l="l" t="t" r="r" b="b"/>
            <a:pathLst>
              <a:path w="120000" h="120000" extrusionOk="0">
                <a:moveTo>
                  <a:pt x="0" y="120000"/>
                </a:moveTo>
                <a:quadBezTo>
                  <a:pt x="20000" y="40000"/>
                  <a:pt x="107175" y="15000"/>
                </a:quadBezTo>
                <a:lnTo>
                  <a:pt x="106452" y="0"/>
                </a:lnTo>
                <a:lnTo>
                  <a:pt x="120000" y="24000"/>
                </a:lnTo>
                <a:lnTo>
                  <a:pt x="109342" y="60000"/>
                </a:lnTo>
                <a:lnTo>
                  <a:pt x="108620" y="45000"/>
                </a:lnTo>
                <a:quadBezTo>
                  <a:pt x="30000" y="55000"/>
                  <a:pt x="0" y="120000"/>
                </a:quadBezTo>
                <a:close/>
              </a:path>
            </a:pathLst>
          </a:custGeom>
          <a:solidFill>
            <a:srgbClr val="CBE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1569520" y="2954550"/>
            <a:ext cx="135954" cy="135954"/>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1275503" y="3158253"/>
            <a:ext cx="1720311" cy="879273"/>
          </a:xfrm>
          <a:custGeom>
            <a:avLst/>
            <a:gdLst/>
            <a:ahLst/>
            <a:cxnLst/>
            <a:rect l="l" t="t" r="r" b="b"/>
            <a:pathLst>
              <a:path w="1720311" h="879273" extrusionOk="0">
                <a:moveTo>
                  <a:pt x="0" y="0"/>
                </a:moveTo>
                <a:lnTo>
                  <a:pt x="1720311" y="0"/>
                </a:lnTo>
                <a:lnTo>
                  <a:pt x="1720311" y="879273"/>
                </a:lnTo>
                <a:lnTo>
                  <a:pt x="0" y="879273"/>
                </a:lnTo>
                <a:lnTo>
                  <a:pt x="0" y="0"/>
                </a:lnTo>
                <a:close/>
              </a:path>
            </a:pathLst>
          </a:custGeom>
          <a:noFill/>
          <a:ln>
            <a:noFill/>
          </a:ln>
        </p:spPr>
        <p:txBody>
          <a:bodyPr spcFirstLastPara="1" wrap="square" lIns="7202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Embedding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To convert input text into a fixed vectors and to learn semantic relations in words</a:t>
            </a:r>
            <a:endParaRPr/>
          </a:p>
        </p:txBody>
      </p:sp>
      <p:sp>
        <p:nvSpPr>
          <p:cNvPr id="454" name="Google Shape;454;p38"/>
          <p:cNvSpPr/>
          <p:nvPr/>
        </p:nvSpPr>
        <p:spPr>
          <a:xfrm>
            <a:off x="3144899" y="2186338"/>
            <a:ext cx="236443" cy="236443"/>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1711453" y="463317"/>
            <a:ext cx="1711453" cy="1688352"/>
          </a:xfrm>
          <a:custGeom>
            <a:avLst/>
            <a:gdLst/>
            <a:ahLst/>
            <a:cxnLst/>
            <a:rect l="l" t="t" r="r" b="b"/>
            <a:pathLst>
              <a:path w="1909830" h="1688352" extrusionOk="0">
                <a:moveTo>
                  <a:pt x="0" y="0"/>
                </a:moveTo>
                <a:lnTo>
                  <a:pt x="1909830" y="0"/>
                </a:lnTo>
                <a:lnTo>
                  <a:pt x="1909830" y="1688352"/>
                </a:lnTo>
                <a:lnTo>
                  <a:pt x="0" y="1688352"/>
                </a:lnTo>
                <a:lnTo>
                  <a:pt x="0" y="0"/>
                </a:lnTo>
                <a:close/>
              </a:path>
            </a:pathLst>
          </a:custGeom>
          <a:noFill/>
          <a:ln>
            <a:noFill/>
          </a:ln>
        </p:spPr>
        <p:txBody>
          <a:bodyPr spcFirstLastPara="1" wrap="square" lIns="12527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Batch Normalization:</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Normalizes output from previous to improve the stability </a:t>
            </a:r>
            <a:endParaRPr/>
          </a:p>
        </p:txBody>
      </p:sp>
      <p:sp>
        <p:nvSpPr>
          <p:cNvPr id="456" name="Google Shape;456;p38"/>
          <p:cNvSpPr/>
          <p:nvPr/>
        </p:nvSpPr>
        <p:spPr>
          <a:xfrm>
            <a:off x="4923048" y="1553113"/>
            <a:ext cx="313287" cy="313287"/>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9097184" y="708847"/>
            <a:ext cx="1542242" cy="948503"/>
          </a:xfrm>
          <a:custGeom>
            <a:avLst/>
            <a:gdLst/>
            <a:ahLst/>
            <a:cxnLst/>
            <a:rect l="l" t="t" r="r" b="b"/>
            <a:pathLst>
              <a:path w="2356249" h="2283154" extrusionOk="0">
                <a:moveTo>
                  <a:pt x="0" y="0"/>
                </a:moveTo>
                <a:lnTo>
                  <a:pt x="2356249" y="0"/>
                </a:lnTo>
                <a:lnTo>
                  <a:pt x="2356249" y="2283154"/>
                </a:lnTo>
                <a:lnTo>
                  <a:pt x="0" y="2283154"/>
                </a:lnTo>
                <a:lnTo>
                  <a:pt x="0" y="0"/>
                </a:lnTo>
                <a:close/>
              </a:path>
            </a:pathLst>
          </a:custGeom>
          <a:noFill/>
          <a:ln>
            <a:noFill/>
          </a:ln>
        </p:spPr>
        <p:txBody>
          <a:bodyPr spcFirstLastPara="1" wrap="square" lIns="166000"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Dense output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Uses SoftMax activation to give probability distribution for better optimization</a:t>
            </a:r>
            <a:endParaRPr/>
          </a:p>
        </p:txBody>
      </p:sp>
      <p:sp>
        <p:nvSpPr>
          <p:cNvPr id="458" name="Google Shape;458;p38"/>
          <p:cNvSpPr/>
          <p:nvPr/>
        </p:nvSpPr>
        <p:spPr>
          <a:xfrm>
            <a:off x="6647115" y="1144381"/>
            <a:ext cx="419686" cy="419686"/>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txBox="1"/>
          <p:nvPr/>
        </p:nvSpPr>
        <p:spPr>
          <a:xfrm>
            <a:off x="9144000" y="3057017"/>
            <a:ext cx="16246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i="1">
                <a:solidFill>
                  <a:schemeClr val="dk1"/>
                </a:solidFill>
                <a:latin typeface="Corbel"/>
                <a:ea typeface="Corbel"/>
                <a:cs typeface="Corbel"/>
                <a:sym typeface="Corbel"/>
              </a:rPr>
              <a:t>LSTM Layer:</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 </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The main layer processes the input sequences.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5"/>
          <p:cNvSpPr txBox="1">
            <a:spLocks noGrp="1"/>
          </p:cNvSpPr>
          <p:nvPr>
            <p:ph type="title"/>
          </p:nvPr>
        </p:nvSpPr>
        <p:spPr>
          <a:xfrm>
            <a:off x="2608948" y="225585"/>
            <a:ext cx="5509418" cy="106044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556"/>
              <a:buFont typeface="Corbel"/>
              <a:buNone/>
            </a:pPr>
            <a:r>
              <a:rPr lang="en" sz="3200" b="1">
                <a:solidFill>
                  <a:srgbClr val="7D5012"/>
                </a:solidFill>
              </a:rPr>
              <a:t>Statement of Work</a:t>
            </a:r>
            <a:endParaRPr/>
          </a:p>
        </p:txBody>
      </p:sp>
      <p:pic>
        <p:nvPicPr>
          <p:cNvPr id="182" name="Google Shape;182;p5" descr="Junk Food Cartoon png download - 1024*683 - Free Transparent Human Behavior  png Download. - CleanPNG / KissPNG"/>
          <p:cNvPicPr preferRelativeResize="0"/>
          <p:nvPr/>
        </p:nvPicPr>
        <p:blipFill rotWithShape="1">
          <a:blip r:embed="rId4">
            <a:alphaModFix/>
          </a:blip>
          <a:srcRect l="34186" r="31010" b="1"/>
          <a:stretch/>
        </p:blipFill>
        <p:spPr>
          <a:xfrm>
            <a:off x="14596" y="19656"/>
            <a:ext cx="2594352" cy="5143490"/>
          </a:xfrm>
          <a:custGeom>
            <a:avLst/>
            <a:gdLst/>
            <a:ahLst/>
            <a:cxnLst/>
            <a:rect l="l" t="t" r="r" b="b"/>
            <a:pathLst>
              <a:path w="3458633" h="6858000" extrusionOk="0">
                <a:moveTo>
                  <a:pt x="0" y="0"/>
                </a:moveTo>
                <a:lnTo>
                  <a:pt x="3174999" y="0"/>
                </a:lnTo>
                <a:lnTo>
                  <a:pt x="2294466" y="5223932"/>
                </a:lnTo>
                <a:lnTo>
                  <a:pt x="3458633" y="6853767"/>
                </a:lnTo>
                <a:lnTo>
                  <a:pt x="0" y="6858000"/>
                </a:lnTo>
                <a:lnTo>
                  <a:pt x="0" y="0"/>
                </a:lnTo>
                <a:close/>
              </a:path>
            </a:pathLst>
          </a:custGeom>
          <a:noFill/>
          <a:ln>
            <a:noFill/>
          </a:ln>
        </p:spPr>
      </p:pic>
      <p:sp>
        <p:nvSpPr>
          <p:cNvPr id="183" name="Google Shape;183;p5"/>
          <p:cNvSpPr/>
          <p:nvPr/>
        </p:nvSpPr>
        <p:spPr>
          <a:xfrm>
            <a:off x="-1703673" y="433307"/>
            <a:ext cx="1582600" cy="1429610"/>
          </a:xfrm>
          <a:custGeom>
            <a:avLst/>
            <a:gdLst/>
            <a:ahLst/>
            <a:cxnLst/>
            <a:rect l="l" t="t" r="r" b="b"/>
            <a:pathLst>
              <a:path w="1582600" h="1429610" extrusionOk="0">
                <a:moveTo>
                  <a:pt x="0" y="0"/>
                </a:moveTo>
                <a:lnTo>
                  <a:pt x="1582600" y="0"/>
                </a:lnTo>
                <a:lnTo>
                  <a:pt x="1582600" y="1429610"/>
                </a:lnTo>
                <a:lnTo>
                  <a:pt x="0" y="1429610"/>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1600"/>
              <a:buFont typeface="Corbel"/>
              <a:buNone/>
            </a:pPr>
            <a:r>
              <a:rPr lang="en" sz="1600" b="1" i="0" u="none" strike="noStrike" cap="none">
                <a:solidFill>
                  <a:schemeClr val="lt1"/>
                </a:solidFill>
                <a:latin typeface="Corbel"/>
                <a:ea typeface="Corbel"/>
                <a:cs typeface="Corbel"/>
                <a:sym typeface="Corbel"/>
              </a:rPr>
              <a:t>Objective</a:t>
            </a:r>
            <a:endParaRPr/>
          </a:p>
          <a:p>
            <a:pPr marL="0" marR="0" lvl="0" indent="0" algn="ctr" rtl="0">
              <a:lnSpc>
                <a:spcPct val="90000"/>
              </a:lnSpc>
              <a:spcBef>
                <a:spcPts val="560"/>
              </a:spcBef>
              <a:spcAft>
                <a:spcPts val="0"/>
              </a:spcAft>
              <a:buClr>
                <a:srgbClr val="0C0C0C"/>
              </a:buClr>
              <a:buSzPts val="1200"/>
              <a:buFont typeface="Corbel"/>
              <a:buNone/>
            </a:pPr>
            <a:r>
              <a:rPr lang="en" sz="1200" b="0" i="0" u="none" strike="noStrike" cap="none">
                <a:solidFill>
                  <a:srgbClr val="0C0C0C"/>
                </a:solidFill>
                <a:latin typeface="Corbel"/>
                <a:ea typeface="Corbel"/>
                <a:cs typeface="Corbel"/>
                <a:sym typeface="Corbel"/>
              </a:rPr>
              <a:t>Access to food and nutrition information quickly and reliably.</a:t>
            </a:r>
            <a:endParaRPr sz="1200" b="0" i="0" u="none" strike="noStrike" cap="none">
              <a:solidFill>
                <a:srgbClr val="0C0C0C"/>
              </a:solidFill>
              <a:latin typeface="Corbel"/>
              <a:ea typeface="Corbel"/>
              <a:cs typeface="Corbel"/>
              <a:sym typeface="Corbel"/>
            </a:endParaRPr>
          </a:p>
        </p:txBody>
      </p:sp>
      <p:sp>
        <p:nvSpPr>
          <p:cNvPr id="184" name="Google Shape;184;p5"/>
          <p:cNvSpPr/>
          <p:nvPr/>
        </p:nvSpPr>
        <p:spPr>
          <a:xfrm>
            <a:off x="9318216" y="3500490"/>
            <a:ext cx="1768884" cy="1458828"/>
          </a:xfrm>
          <a:custGeom>
            <a:avLst/>
            <a:gdLst/>
            <a:ahLst/>
            <a:cxnLst/>
            <a:rect l="l" t="t" r="r" b="b"/>
            <a:pathLst>
              <a:path w="1869272" h="1458828" extrusionOk="0">
                <a:moveTo>
                  <a:pt x="0" y="0"/>
                </a:moveTo>
                <a:lnTo>
                  <a:pt x="1869272" y="0"/>
                </a:lnTo>
                <a:lnTo>
                  <a:pt x="1869272" y="1458828"/>
                </a:lnTo>
                <a:lnTo>
                  <a:pt x="0" y="1458828"/>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1600"/>
              <a:buFont typeface="Corbel"/>
              <a:buNone/>
            </a:pPr>
            <a:r>
              <a:rPr lang="en" sz="1600" b="1" i="0" u="none" strike="noStrike" cap="none">
                <a:solidFill>
                  <a:schemeClr val="lt1"/>
                </a:solidFill>
                <a:latin typeface="Corbel"/>
                <a:ea typeface="Corbel"/>
                <a:cs typeface="Corbel"/>
                <a:sym typeface="Corbel"/>
              </a:rPr>
              <a:t>Purpose</a:t>
            </a:r>
            <a:endParaRPr/>
          </a:p>
          <a:p>
            <a:pPr marL="0" marR="0" lvl="0" indent="0" algn="ctr" rtl="0">
              <a:lnSpc>
                <a:spcPct val="90000"/>
              </a:lnSpc>
              <a:spcBef>
                <a:spcPts val="560"/>
              </a:spcBef>
              <a:spcAft>
                <a:spcPts val="0"/>
              </a:spcAft>
              <a:buClr>
                <a:srgbClr val="0C0C0C"/>
              </a:buClr>
              <a:buSzPts val="1200"/>
              <a:buFont typeface="Corbel"/>
              <a:buNone/>
            </a:pPr>
            <a:r>
              <a:rPr lang="en" sz="1200" b="0" i="0" u="none" strike="noStrike" cap="none">
                <a:solidFill>
                  <a:srgbClr val="0C0C0C"/>
                </a:solidFill>
                <a:latin typeface="Corbel"/>
                <a:ea typeface="Corbel"/>
                <a:cs typeface="Corbel"/>
                <a:sym typeface="Corbel"/>
              </a:rPr>
              <a:t>Improving nutrition quality in the US food supply, Helping people make informed decisions</a:t>
            </a:r>
            <a:endParaRPr sz="1200" b="0" i="0" u="none" strike="noStrike" cap="none">
              <a:solidFill>
                <a:srgbClr val="0C0C0C"/>
              </a:solidFill>
              <a:latin typeface="Corbel"/>
              <a:ea typeface="Corbel"/>
              <a:cs typeface="Corbel"/>
              <a:sym typeface="Corbel"/>
            </a:endParaRPr>
          </a:p>
        </p:txBody>
      </p:sp>
      <p:sp>
        <p:nvSpPr>
          <p:cNvPr id="185" name="Google Shape;185;p5"/>
          <p:cNvSpPr/>
          <p:nvPr/>
        </p:nvSpPr>
        <p:spPr>
          <a:xfrm>
            <a:off x="-1807046" y="3280584"/>
            <a:ext cx="1582600" cy="1531327"/>
          </a:xfrm>
          <a:custGeom>
            <a:avLst/>
            <a:gdLst/>
            <a:ahLst/>
            <a:cxnLst/>
            <a:rect l="l" t="t" r="r" b="b"/>
            <a:pathLst>
              <a:path w="1582600" h="1531327" extrusionOk="0">
                <a:moveTo>
                  <a:pt x="0" y="0"/>
                </a:moveTo>
                <a:lnTo>
                  <a:pt x="1582600" y="0"/>
                </a:lnTo>
                <a:lnTo>
                  <a:pt x="1582600" y="1531327"/>
                </a:lnTo>
                <a:lnTo>
                  <a:pt x="0" y="1531327"/>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1600"/>
              <a:buFont typeface="Corbel"/>
              <a:buNone/>
            </a:pPr>
            <a:r>
              <a:rPr lang="en" sz="1600" b="1" i="0" u="none" strike="noStrike" cap="none">
                <a:solidFill>
                  <a:schemeClr val="lt1"/>
                </a:solidFill>
                <a:latin typeface="Corbel"/>
                <a:ea typeface="Corbel"/>
                <a:cs typeface="Corbel"/>
                <a:sym typeface="Corbel"/>
              </a:rPr>
              <a:t>Approach</a:t>
            </a:r>
            <a:endParaRPr/>
          </a:p>
          <a:p>
            <a:pPr marL="0" marR="0" lvl="0" indent="0" algn="ctr" rtl="0">
              <a:lnSpc>
                <a:spcPct val="90000"/>
              </a:lnSpc>
              <a:spcBef>
                <a:spcPts val="560"/>
              </a:spcBef>
              <a:spcAft>
                <a:spcPts val="0"/>
              </a:spcAft>
              <a:buClr>
                <a:srgbClr val="0C0C0C"/>
              </a:buClr>
              <a:buSzPts val="1200"/>
              <a:buFont typeface="Corbel"/>
              <a:buNone/>
            </a:pPr>
            <a:r>
              <a:rPr lang="en" sz="1200" b="0" i="0" u="none" strike="noStrike" cap="none">
                <a:solidFill>
                  <a:srgbClr val="0C0C0C"/>
                </a:solidFill>
                <a:latin typeface="Corbel"/>
                <a:ea typeface="Corbel"/>
                <a:cs typeface="Corbel"/>
                <a:sym typeface="Corbel"/>
              </a:rPr>
              <a:t>Provide up-to-date information on the ingredients used in each food item</a:t>
            </a:r>
            <a:r>
              <a:rPr lang="en" sz="1200" b="0" i="0" u="none" strike="noStrike" cap="none">
                <a:solidFill>
                  <a:schemeClr val="lt1"/>
                </a:solidFill>
                <a:latin typeface="Corbel"/>
                <a:ea typeface="Corbel"/>
                <a:cs typeface="Corbel"/>
                <a:sym typeface="Corbel"/>
              </a:rPr>
              <a:t>.</a:t>
            </a:r>
            <a:endParaRPr sz="1200" b="0" i="0" u="none" strike="noStrike" cap="none">
              <a:solidFill>
                <a:schemeClr val="lt1"/>
              </a:solidFill>
              <a:latin typeface="Corbel"/>
              <a:ea typeface="Corbel"/>
              <a:cs typeface="Corbel"/>
              <a:sym typeface="Corbel"/>
            </a:endParaRPr>
          </a:p>
        </p:txBody>
      </p:sp>
      <p:sp>
        <p:nvSpPr>
          <p:cNvPr id="186" name="Google Shape;186;p5"/>
          <p:cNvSpPr/>
          <p:nvPr/>
        </p:nvSpPr>
        <p:spPr>
          <a:xfrm>
            <a:off x="4669633" y="4027484"/>
            <a:ext cx="355902" cy="91440"/>
          </a:xfrm>
          <a:custGeom>
            <a:avLst/>
            <a:gdLst/>
            <a:ahLst/>
            <a:cxnLst/>
            <a:rect l="l" t="t" r="r" b="b"/>
            <a:pathLst>
              <a:path w="355902" h="91440" extrusionOk="0">
                <a:moveTo>
                  <a:pt x="0" y="45720"/>
                </a:moveTo>
                <a:lnTo>
                  <a:pt x="195051" y="45720"/>
                </a:lnTo>
                <a:lnTo>
                  <a:pt x="195051" y="62821"/>
                </a:lnTo>
                <a:lnTo>
                  <a:pt x="355902" y="62821"/>
                </a:lnTo>
              </a:path>
            </a:pathLst>
          </a:custGeom>
          <a:noFill/>
          <a:ln w="9525" cap="rnd" cmpd="sng">
            <a:solidFill>
              <a:srgbClr val="ABD2F3"/>
            </a:solidFill>
            <a:prstDash val="solid"/>
            <a:round/>
            <a:headEnd type="none" w="sm" len="sm"/>
            <a:tailEnd type="stealth" w="med" len="med"/>
          </a:ln>
        </p:spPr>
        <p:txBody>
          <a:bodyPr spcFirstLastPara="1" wrap="square" lIns="180975" tIns="43875" rIns="180975" bIns="43875" anchor="ctr" anchorCtr="0">
            <a:noAutofit/>
          </a:bodyPr>
          <a:lstStyle/>
          <a:p>
            <a:pPr marL="0" marR="0" lvl="0" indent="0" algn="ctr" rtl="0">
              <a:lnSpc>
                <a:spcPct val="90000"/>
              </a:lnSpc>
              <a:spcBef>
                <a:spcPts val="0"/>
              </a:spcBef>
              <a:spcAft>
                <a:spcPts val="0"/>
              </a:spcAft>
              <a:buClr>
                <a:schemeClr val="dk1"/>
              </a:buClr>
              <a:buSzPts val="500"/>
              <a:buFont typeface="Corbel"/>
              <a:buNone/>
            </a:pPr>
            <a:endParaRPr sz="500" b="0" i="0" u="none" strike="noStrike" cap="none">
              <a:solidFill>
                <a:schemeClr val="dk1"/>
              </a:solidFill>
              <a:latin typeface="Corbel"/>
              <a:ea typeface="Corbel"/>
              <a:cs typeface="Corbel"/>
              <a:sym typeface="Corbel"/>
            </a:endParaRPr>
          </a:p>
        </p:txBody>
      </p:sp>
      <p:sp>
        <p:nvSpPr>
          <p:cNvPr id="187" name="Google Shape;187;p5"/>
          <p:cNvSpPr/>
          <p:nvPr/>
        </p:nvSpPr>
        <p:spPr>
          <a:xfrm>
            <a:off x="6598000" y="4042682"/>
            <a:ext cx="569632" cy="91440"/>
          </a:xfrm>
          <a:custGeom>
            <a:avLst/>
            <a:gdLst/>
            <a:ahLst/>
            <a:cxnLst/>
            <a:rect l="l" t="t" r="r" b="b"/>
            <a:pathLst>
              <a:path w="569632" h="91440" extrusionOk="0">
                <a:moveTo>
                  <a:pt x="0" y="47623"/>
                </a:moveTo>
                <a:lnTo>
                  <a:pt x="301916" y="47623"/>
                </a:lnTo>
                <a:lnTo>
                  <a:pt x="301916" y="45720"/>
                </a:lnTo>
                <a:lnTo>
                  <a:pt x="569632" y="45720"/>
                </a:lnTo>
              </a:path>
            </a:pathLst>
          </a:custGeom>
          <a:noFill/>
          <a:ln w="9525" cap="rnd" cmpd="sng">
            <a:solidFill>
              <a:srgbClr val="ABD2F3"/>
            </a:solidFill>
            <a:prstDash val="solid"/>
            <a:round/>
            <a:headEnd type="none" w="sm" len="sm"/>
            <a:tailEnd type="stealth" w="med" len="med"/>
          </a:ln>
        </p:spPr>
        <p:txBody>
          <a:bodyPr spcFirstLastPara="1" wrap="square" lIns="282500" tIns="43875" rIns="282500" bIns="43875" anchor="ctr" anchorCtr="0">
            <a:noAutofit/>
          </a:bodyPr>
          <a:lstStyle/>
          <a:p>
            <a:pPr marL="0" marR="0" lvl="0" indent="0" algn="ctr" rtl="0">
              <a:lnSpc>
                <a:spcPct val="90000"/>
              </a:lnSpc>
              <a:spcBef>
                <a:spcPts val="0"/>
              </a:spcBef>
              <a:spcAft>
                <a:spcPts val="0"/>
              </a:spcAft>
              <a:buClr>
                <a:schemeClr val="dk1"/>
              </a:buClr>
              <a:buSzPts val="500"/>
              <a:buFont typeface="Corbel"/>
              <a:buNone/>
            </a:pPr>
            <a:endParaRPr sz="500" b="0" i="0" u="none" strike="noStrike" cap="none">
              <a:solidFill>
                <a:schemeClr val="dk1"/>
              </a:solidFill>
              <a:latin typeface="Corbel"/>
              <a:ea typeface="Corbel"/>
              <a:cs typeface="Corbel"/>
              <a:sym typeface="Corbel"/>
            </a:endParaRPr>
          </a:p>
        </p:txBody>
      </p:sp>
      <p:sp>
        <p:nvSpPr>
          <p:cNvPr id="188" name="Google Shape;188;p5"/>
          <p:cNvSpPr/>
          <p:nvPr/>
        </p:nvSpPr>
        <p:spPr>
          <a:xfrm>
            <a:off x="9318216" y="433307"/>
            <a:ext cx="1690866" cy="1470185"/>
          </a:xfrm>
          <a:custGeom>
            <a:avLst/>
            <a:gdLst/>
            <a:ahLst/>
            <a:cxnLst/>
            <a:rect l="l" t="t" r="r" b="b"/>
            <a:pathLst>
              <a:path w="1690866" h="1470185" extrusionOk="0">
                <a:moveTo>
                  <a:pt x="0" y="0"/>
                </a:moveTo>
                <a:lnTo>
                  <a:pt x="1690866" y="0"/>
                </a:lnTo>
                <a:lnTo>
                  <a:pt x="1690866" y="1470185"/>
                </a:lnTo>
                <a:lnTo>
                  <a:pt x="0" y="1470185"/>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1600"/>
              <a:buFont typeface="Corbel"/>
              <a:buNone/>
            </a:pPr>
            <a:r>
              <a:rPr lang="en" sz="1600" b="1" i="0" u="none" strike="noStrike" cap="none">
                <a:solidFill>
                  <a:schemeClr val="lt1"/>
                </a:solidFill>
                <a:latin typeface="Corbel"/>
                <a:ea typeface="Corbel"/>
                <a:cs typeface="Corbel"/>
                <a:sym typeface="Corbel"/>
              </a:rPr>
              <a:t>Result</a:t>
            </a:r>
            <a:endParaRPr/>
          </a:p>
          <a:p>
            <a:pPr marL="0" marR="0" lvl="0" indent="0" algn="ctr" rtl="0">
              <a:lnSpc>
                <a:spcPct val="90000"/>
              </a:lnSpc>
              <a:spcBef>
                <a:spcPts val="560"/>
              </a:spcBef>
              <a:spcAft>
                <a:spcPts val="0"/>
              </a:spcAft>
              <a:buClr>
                <a:srgbClr val="0C0C0C"/>
              </a:buClr>
              <a:buSzPts val="1200"/>
              <a:buFont typeface="Corbel"/>
              <a:buNone/>
            </a:pPr>
            <a:r>
              <a:rPr lang="en" sz="1200" b="0" i="0" u="none" strike="noStrike" cap="none">
                <a:solidFill>
                  <a:srgbClr val="0C0C0C"/>
                </a:solidFill>
                <a:latin typeface="Corbel"/>
                <a:ea typeface="Corbel"/>
                <a:cs typeface="Corbel"/>
                <a:sym typeface="Corbel"/>
              </a:rPr>
              <a:t>A final product that benefits both consumers and food manufacturers/suppliers.</a:t>
            </a:r>
            <a:endParaRPr sz="1200" b="0" i="0" u="none" strike="noStrike" cap="none">
              <a:solidFill>
                <a:srgbClr val="0C0C0C"/>
              </a:solidFill>
              <a:latin typeface="Corbel"/>
              <a:ea typeface="Corbel"/>
              <a:cs typeface="Corbel"/>
              <a:sym typeface="Cor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9"/>
          <p:cNvSpPr txBox="1">
            <a:spLocks noGrp="1"/>
          </p:cNvSpPr>
          <p:nvPr>
            <p:ph type="title"/>
          </p:nvPr>
        </p:nvSpPr>
        <p:spPr>
          <a:xfrm>
            <a:off x="1130850" y="978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D5012"/>
              </a:buClr>
              <a:buSzPts val="3200"/>
              <a:buFont typeface="Corbel"/>
              <a:buNone/>
            </a:pPr>
            <a:r>
              <a:rPr lang="en" sz="3200" b="1">
                <a:solidFill>
                  <a:srgbClr val="7D5012"/>
                </a:solidFill>
              </a:rPr>
              <a:t>RNN Architecture</a:t>
            </a:r>
            <a:endParaRPr/>
          </a:p>
        </p:txBody>
      </p:sp>
      <p:sp>
        <p:nvSpPr>
          <p:cNvPr id="465" name="Google Shape;465;p39"/>
          <p:cNvSpPr/>
          <p:nvPr/>
        </p:nvSpPr>
        <p:spPr>
          <a:xfrm>
            <a:off x="308268" y="410850"/>
            <a:ext cx="8641762" cy="3694425"/>
          </a:xfrm>
          <a:custGeom>
            <a:avLst/>
            <a:gdLst/>
            <a:ahLst/>
            <a:cxnLst/>
            <a:rect l="l" t="t" r="r" b="b"/>
            <a:pathLst>
              <a:path w="120000" h="120000" extrusionOk="0">
                <a:moveTo>
                  <a:pt x="0" y="120000"/>
                </a:moveTo>
                <a:quadBezTo>
                  <a:pt x="20000" y="40000"/>
                  <a:pt x="107175" y="15000"/>
                </a:quadBezTo>
                <a:lnTo>
                  <a:pt x="106452" y="0"/>
                </a:lnTo>
                <a:lnTo>
                  <a:pt x="120000" y="24000"/>
                </a:lnTo>
                <a:lnTo>
                  <a:pt x="109342" y="60000"/>
                </a:lnTo>
                <a:lnTo>
                  <a:pt x="108620" y="45000"/>
                </a:lnTo>
                <a:quadBezTo>
                  <a:pt x="30000" y="55000"/>
                  <a:pt x="0" y="120000"/>
                </a:quadBezTo>
                <a:close/>
              </a:path>
            </a:pathLst>
          </a:custGeom>
          <a:solidFill>
            <a:srgbClr val="CBE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1569520" y="2954550"/>
            <a:ext cx="135954" cy="135954"/>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1275503" y="3158253"/>
            <a:ext cx="1720311" cy="879273"/>
          </a:xfrm>
          <a:custGeom>
            <a:avLst/>
            <a:gdLst/>
            <a:ahLst/>
            <a:cxnLst/>
            <a:rect l="l" t="t" r="r" b="b"/>
            <a:pathLst>
              <a:path w="1720311" h="879273" extrusionOk="0">
                <a:moveTo>
                  <a:pt x="0" y="0"/>
                </a:moveTo>
                <a:lnTo>
                  <a:pt x="1720311" y="0"/>
                </a:lnTo>
                <a:lnTo>
                  <a:pt x="1720311" y="879273"/>
                </a:lnTo>
                <a:lnTo>
                  <a:pt x="0" y="879273"/>
                </a:lnTo>
                <a:lnTo>
                  <a:pt x="0" y="0"/>
                </a:lnTo>
                <a:close/>
              </a:path>
            </a:pathLst>
          </a:custGeom>
          <a:noFill/>
          <a:ln>
            <a:noFill/>
          </a:ln>
        </p:spPr>
        <p:txBody>
          <a:bodyPr spcFirstLastPara="1" wrap="square" lIns="7202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Embedding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To convert input text into a fixed vectors and to learn semantic relations in words</a:t>
            </a:r>
            <a:endParaRPr/>
          </a:p>
        </p:txBody>
      </p:sp>
      <p:sp>
        <p:nvSpPr>
          <p:cNvPr id="468" name="Google Shape;468;p39"/>
          <p:cNvSpPr/>
          <p:nvPr/>
        </p:nvSpPr>
        <p:spPr>
          <a:xfrm>
            <a:off x="3144899" y="2186338"/>
            <a:ext cx="236443" cy="236443"/>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2953188" y="2484662"/>
            <a:ext cx="2019721" cy="1688352"/>
          </a:xfrm>
          <a:custGeom>
            <a:avLst/>
            <a:gdLst/>
            <a:ahLst/>
            <a:cxnLst/>
            <a:rect l="l" t="t" r="r" b="b"/>
            <a:pathLst>
              <a:path w="1909830" h="1688352" extrusionOk="0">
                <a:moveTo>
                  <a:pt x="0" y="0"/>
                </a:moveTo>
                <a:lnTo>
                  <a:pt x="1909830" y="0"/>
                </a:lnTo>
                <a:lnTo>
                  <a:pt x="1909830" y="1688352"/>
                </a:lnTo>
                <a:lnTo>
                  <a:pt x="0" y="1688352"/>
                </a:lnTo>
                <a:lnTo>
                  <a:pt x="0" y="0"/>
                </a:lnTo>
                <a:close/>
              </a:path>
            </a:pathLst>
          </a:custGeom>
          <a:noFill/>
          <a:ln>
            <a:noFill/>
          </a:ln>
        </p:spPr>
        <p:txBody>
          <a:bodyPr spcFirstLastPara="1" wrap="square" lIns="12527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Batch Normalization:</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Normalizes output from previous to improve the stability </a:t>
            </a:r>
            <a:endParaRPr/>
          </a:p>
        </p:txBody>
      </p:sp>
      <p:sp>
        <p:nvSpPr>
          <p:cNvPr id="470" name="Google Shape;470;p39"/>
          <p:cNvSpPr/>
          <p:nvPr/>
        </p:nvSpPr>
        <p:spPr>
          <a:xfrm>
            <a:off x="4923048" y="1553113"/>
            <a:ext cx="313287" cy="313287"/>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9330024" y="697648"/>
            <a:ext cx="2356249" cy="2283154"/>
          </a:xfrm>
          <a:custGeom>
            <a:avLst/>
            <a:gdLst/>
            <a:ahLst/>
            <a:cxnLst/>
            <a:rect l="l" t="t" r="r" b="b"/>
            <a:pathLst>
              <a:path w="2356249" h="2283154" extrusionOk="0">
                <a:moveTo>
                  <a:pt x="0" y="0"/>
                </a:moveTo>
                <a:lnTo>
                  <a:pt x="2356249" y="0"/>
                </a:lnTo>
                <a:lnTo>
                  <a:pt x="2356249" y="2283154"/>
                </a:lnTo>
                <a:lnTo>
                  <a:pt x="0" y="2283154"/>
                </a:lnTo>
                <a:lnTo>
                  <a:pt x="0" y="0"/>
                </a:lnTo>
                <a:close/>
              </a:path>
            </a:pathLst>
          </a:custGeom>
          <a:noFill/>
          <a:ln>
            <a:noFill/>
          </a:ln>
        </p:spPr>
        <p:txBody>
          <a:bodyPr spcFirstLastPara="1" wrap="square" lIns="166000"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Dense output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Uses SoftMax activation to give probability distribution for better optimization</a:t>
            </a:r>
            <a:endParaRPr/>
          </a:p>
        </p:txBody>
      </p:sp>
      <p:sp>
        <p:nvSpPr>
          <p:cNvPr id="472" name="Google Shape;472;p39"/>
          <p:cNvSpPr/>
          <p:nvPr/>
        </p:nvSpPr>
        <p:spPr>
          <a:xfrm>
            <a:off x="6647115" y="1144381"/>
            <a:ext cx="419686" cy="419686"/>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txBox="1"/>
          <p:nvPr/>
        </p:nvSpPr>
        <p:spPr>
          <a:xfrm>
            <a:off x="9398942" y="3041077"/>
            <a:ext cx="16246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i="1">
                <a:solidFill>
                  <a:schemeClr val="dk1"/>
                </a:solidFill>
                <a:latin typeface="Corbel"/>
                <a:ea typeface="Corbel"/>
                <a:cs typeface="Corbel"/>
                <a:sym typeface="Corbel"/>
              </a:rPr>
              <a:t>LSTM Layer:</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 </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The main layer processes the input sequences.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0"/>
          <p:cNvSpPr txBox="1">
            <a:spLocks noGrp="1"/>
          </p:cNvSpPr>
          <p:nvPr>
            <p:ph type="title"/>
          </p:nvPr>
        </p:nvSpPr>
        <p:spPr>
          <a:xfrm>
            <a:off x="1130850" y="978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D5012"/>
              </a:buClr>
              <a:buSzPts val="3200"/>
              <a:buFont typeface="Corbel"/>
              <a:buNone/>
            </a:pPr>
            <a:r>
              <a:rPr lang="en" sz="3200" b="1">
                <a:solidFill>
                  <a:srgbClr val="7D5012"/>
                </a:solidFill>
              </a:rPr>
              <a:t>RNN Architecture</a:t>
            </a:r>
            <a:endParaRPr/>
          </a:p>
        </p:txBody>
      </p:sp>
      <p:sp>
        <p:nvSpPr>
          <p:cNvPr id="479" name="Google Shape;479;p40"/>
          <p:cNvSpPr/>
          <p:nvPr/>
        </p:nvSpPr>
        <p:spPr>
          <a:xfrm>
            <a:off x="308268" y="410850"/>
            <a:ext cx="8641762" cy="3694425"/>
          </a:xfrm>
          <a:custGeom>
            <a:avLst/>
            <a:gdLst/>
            <a:ahLst/>
            <a:cxnLst/>
            <a:rect l="l" t="t" r="r" b="b"/>
            <a:pathLst>
              <a:path w="120000" h="120000" extrusionOk="0">
                <a:moveTo>
                  <a:pt x="0" y="120000"/>
                </a:moveTo>
                <a:quadBezTo>
                  <a:pt x="20000" y="40000"/>
                  <a:pt x="107175" y="15000"/>
                </a:quadBezTo>
                <a:lnTo>
                  <a:pt x="106452" y="0"/>
                </a:lnTo>
                <a:lnTo>
                  <a:pt x="120000" y="24000"/>
                </a:lnTo>
                <a:lnTo>
                  <a:pt x="109342" y="60000"/>
                </a:lnTo>
                <a:lnTo>
                  <a:pt x="108620" y="45000"/>
                </a:lnTo>
                <a:quadBezTo>
                  <a:pt x="30000" y="55000"/>
                  <a:pt x="0" y="120000"/>
                </a:quadBezTo>
                <a:close/>
              </a:path>
            </a:pathLst>
          </a:custGeom>
          <a:solidFill>
            <a:srgbClr val="CBE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1569520" y="2954550"/>
            <a:ext cx="135954" cy="135954"/>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1275503" y="3158253"/>
            <a:ext cx="1720311" cy="879273"/>
          </a:xfrm>
          <a:custGeom>
            <a:avLst/>
            <a:gdLst/>
            <a:ahLst/>
            <a:cxnLst/>
            <a:rect l="l" t="t" r="r" b="b"/>
            <a:pathLst>
              <a:path w="1720311" h="879273" extrusionOk="0">
                <a:moveTo>
                  <a:pt x="0" y="0"/>
                </a:moveTo>
                <a:lnTo>
                  <a:pt x="1720311" y="0"/>
                </a:lnTo>
                <a:lnTo>
                  <a:pt x="1720311" y="879273"/>
                </a:lnTo>
                <a:lnTo>
                  <a:pt x="0" y="879273"/>
                </a:lnTo>
                <a:lnTo>
                  <a:pt x="0" y="0"/>
                </a:lnTo>
                <a:close/>
              </a:path>
            </a:pathLst>
          </a:custGeom>
          <a:noFill/>
          <a:ln>
            <a:noFill/>
          </a:ln>
        </p:spPr>
        <p:txBody>
          <a:bodyPr spcFirstLastPara="1" wrap="square" lIns="7202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Embedding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To convert input text into a fixed vectors and to learn semantic relations in words</a:t>
            </a:r>
            <a:endParaRPr/>
          </a:p>
        </p:txBody>
      </p:sp>
      <p:sp>
        <p:nvSpPr>
          <p:cNvPr id="482" name="Google Shape;482;p40"/>
          <p:cNvSpPr/>
          <p:nvPr/>
        </p:nvSpPr>
        <p:spPr>
          <a:xfrm>
            <a:off x="3144899" y="2186338"/>
            <a:ext cx="236443" cy="236443"/>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953188" y="2484662"/>
            <a:ext cx="2019721" cy="1688352"/>
          </a:xfrm>
          <a:custGeom>
            <a:avLst/>
            <a:gdLst/>
            <a:ahLst/>
            <a:cxnLst/>
            <a:rect l="l" t="t" r="r" b="b"/>
            <a:pathLst>
              <a:path w="1909830" h="1688352" extrusionOk="0">
                <a:moveTo>
                  <a:pt x="0" y="0"/>
                </a:moveTo>
                <a:lnTo>
                  <a:pt x="1909830" y="0"/>
                </a:lnTo>
                <a:lnTo>
                  <a:pt x="1909830" y="1688352"/>
                </a:lnTo>
                <a:lnTo>
                  <a:pt x="0" y="1688352"/>
                </a:lnTo>
                <a:lnTo>
                  <a:pt x="0" y="0"/>
                </a:lnTo>
                <a:close/>
              </a:path>
            </a:pathLst>
          </a:custGeom>
          <a:noFill/>
          <a:ln>
            <a:noFill/>
          </a:ln>
        </p:spPr>
        <p:txBody>
          <a:bodyPr spcFirstLastPara="1" wrap="square" lIns="12527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Batch Normalization:</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Normalizes output from previous to improve the stability </a:t>
            </a:r>
            <a:endParaRPr/>
          </a:p>
        </p:txBody>
      </p:sp>
      <p:sp>
        <p:nvSpPr>
          <p:cNvPr id="484" name="Google Shape;484;p40"/>
          <p:cNvSpPr/>
          <p:nvPr/>
        </p:nvSpPr>
        <p:spPr>
          <a:xfrm>
            <a:off x="4923048" y="1553113"/>
            <a:ext cx="313287" cy="313287"/>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9330024" y="697648"/>
            <a:ext cx="2356249" cy="2283154"/>
          </a:xfrm>
          <a:custGeom>
            <a:avLst/>
            <a:gdLst/>
            <a:ahLst/>
            <a:cxnLst/>
            <a:rect l="l" t="t" r="r" b="b"/>
            <a:pathLst>
              <a:path w="2356249" h="2283154" extrusionOk="0">
                <a:moveTo>
                  <a:pt x="0" y="0"/>
                </a:moveTo>
                <a:lnTo>
                  <a:pt x="2356249" y="0"/>
                </a:lnTo>
                <a:lnTo>
                  <a:pt x="2356249" y="2283154"/>
                </a:lnTo>
                <a:lnTo>
                  <a:pt x="0" y="2283154"/>
                </a:lnTo>
                <a:lnTo>
                  <a:pt x="0" y="0"/>
                </a:lnTo>
                <a:close/>
              </a:path>
            </a:pathLst>
          </a:custGeom>
          <a:noFill/>
          <a:ln>
            <a:noFill/>
          </a:ln>
        </p:spPr>
        <p:txBody>
          <a:bodyPr spcFirstLastPara="1" wrap="square" lIns="166000"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a:solidFill>
                  <a:schemeClr val="dk1"/>
                </a:solidFill>
                <a:latin typeface="Corbel"/>
                <a:ea typeface="Corbel"/>
                <a:cs typeface="Corbel"/>
                <a:sym typeface="Corbel"/>
              </a:rPr>
              <a:t>Dense output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Uses SoftMax activation to give probability distribution for better optimization</a:t>
            </a:r>
            <a:endParaRPr/>
          </a:p>
        </p:txBody>
      </p:sp>
      <p:sp>
        <p:nvSpPr>
          <p:cNvPr id="486" name="Google Shape;486;p40"/>
          <p:cNvSpPr/>
          <p:nvPr/>
        </p:nvSpPr>
        <p:spPr>
          <a:xfrm>
            <a:off x="6647115" y="1144381"/>
            <a:ext cx="419686" cy="419686"/>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txBox="1"/>
          <p:nvPr/>
        </p:nvSpPr>
        <p:spPr>
          <a:xfrm>
            <a:off x="4939461" y="1834814"/>
            <a:ext cx="16246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i="1">
                <a:solidFill>
                  <a:schemeClr val="dk1"/>
                </a:solidFill>
                <a:latin typeface="Corbel"/>
                <a:ea typeface="Corbel"/>
                <a:cs typeface="Corbel"/>
                <a:sym typeface="Corbel"/>
              </a:rPr>
              <a:t>LSTM Layer:</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 </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The main layer processes the input sequences.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title"/>
          </p:nvPr>
        </p:nvSpPr>
        <p:spPr>
          <a:xfrm>
            <a:off x="1130850" y="97800"/>
            <a:ext cx="8520600" cy="62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D5012"/>
              </a:buClr>
              <a:buSzPts val="3200"/>
              <a:buFont typeface="Corbel"/>
              <a:buNone/>
            </a:pPr>
            <a:r>
              <a:rPr lang="en" sz="3200" b="1">
                <a:solidFill>
                  <a:srgbClr val="7D5012"/>
                </a:solidFill>
              </a:rPr>
              <a:t>RNN Architecture</a:t>
            </a:r>
            <a:endParaRPr/>
          </a:p>
        </p:txBody>
      </p:sp>
      <p:sp>
        <p:nvSpPr>
          <p:cNvPr id="493" name="Google Shape;493;p41"/>
          <p:cNvSpPr/>
          <p:nvPr/>
        </p:nvSpPr>
        <p:spPr>
          <a:xfrm>
            <a:off x="308268" y="410850"/>
            <a:ext cx="8641762" cy="3694425"/>
          </a:xfrm>
          <a:custGeom>
            <a:avLst/>
            <a:gdLst/>
            <a:ahLst/>
            <a:cxnLst/>
            <a:rect l="l" t="t" r="r" b="b"/>
            <a:pathLst>
              <a:path w="120000" h="120000" extrusionOk="0">
                <a:moveTo>
                  <a:pt x="0" y="120000"/>
                </a:moveTo>
                <a:quadBezTo>
                  <a:pt x="20000" y="40000"/>
                  <a:pt x="107175" y="15000"/>
                </a:quadBezTo>
                <a:lnTo>
                  <a:pt x="106452" y="0"/>
                </a:lnTo>
                <a:lnTo>
                  <a:pt x="120000" y="24000"/>
                </a:lnTo>
                <a:lnTo>
                  <a:pt x="109342" y="60000"/>
                </a:lnTo>
                <a:lnTo>
                  <a:pt x="108620" y="45000"/>
                </a:lnTo>
                <a:quadBezTo>
                  <a:pt x="30000" y="55000"/>
                  <a:pt x="0" y="120000"/>
                </a:quadBezTo>
                <a:close/>
              </a:path>
            </a:pathLst>
          </a:custGeom>
          <a:solidFill>
            <a:srgbClr val="CBE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1569520" y="2954550"/>
            <a:ext cx="135954" cy="135954"/>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275503" y="3158253"/>
            <a:ext cx="1720311" cy="879273"/>
          </a:xfrm>
          <a:custGeom>
            <a:avLst/>
            <a:gdLst/>
            <a:ahLst/>
            <a:cxnLst/>
            <a:rect l="l" t="t" r="r" b="b"/>
            <a:pathLst>
              <a:path w="1720311" h="879273" extrusionOk="0">
                <a:moveTo>
                  <a:pt x="0" y="0"/>
                </a:moveTo>
                <a:lnTo>
                  <a:pt x="1720311" y="0"/>
                </a:lnTo>
                <a:lnTo>
                  <a:pt x="1720311" y="879273"/>
                </a:lnTo>
                <a:lnTo>
                  <a:pt x="0" y="879273"/>
                </a:lnTo>
                <a:lnTo>
                  <a:pt x="0" y="0"/>
                </a:lnTo>
                <a:close/>
              </a:path>
            </a:pathLst>
          </a:custGeom>
          <a:noFill/>
          <a:ln>
            <a:noFill/>
          </a:ln>
        </p:spPr>
        <p:txBody>
          <a:bodyPr spcFirstLastPara="1" wrap="square" lIns="7202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Embedding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To convert input text into a fixed vectors and to learn semantic relations in words</a:t>
            </a:r>
            <a:endParaRPr/>
          </a:p>
        </p:txBody>
      </p:sp>
      <p:sp>
        <p:nvSpPr>
          <p:cNvPr id="496" name="Google Shape;496;p41"/>
          <p:cNvSpPr/>
          <p:nvPr/>
        </p:nvSpPr>
        <p:spPr>
          <a:xfrm>
            <a:off x="3144899" y="2186338"/>
            <a:ext cx="236443" cy="236443"/>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2953188" y="2484662"/>
            <a:ext cx="2019721" cy="1688352"/>
          </a:xfrm>
          <a:custGeom>
            <a:avLst/>
            <a:gdLst/>
            <a:ahLst/>
            <a:cxnLst/>
            <a:rect l="l" t="t" r="r" b="b"/>
            <a:pathLst>
              <a:path w="1909830" h="1688352" extrusionOk="0">
                <a:moveTo>
                  <a:pt x="0" y="0"/>
                </a:moveTo>
                <a:lnTo>
                  <a:pt x="1909830" y="0"/>
                </a:lnTo>
                <a:lnTo>
                  <a:pt x="1909830" y="1688352"/>
                </a:lnTo>
                <a:lnTo>
                  <a:pt x="0" y="1688352"/>
                </a:lnTo>
                <a:lnTo>
                  <a:pt x="0" y="0"/>
                </a:lnTo>
                <a:close/>
              </a:path>
            </a:pathLst>
          </a:custGeom>
          <a:noFill/>
          <a:ln>
            <a:noFill/>
          </a:ln>
        </p:spPr>
        <p:txBody>
          <a:bodyPr spcFirstLastPara="1" wrap="square" lIns="125275"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Batch Normalization:</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Normalizes output from previous to improve the stability </a:t>
            </a:r>
            <a:endParaRPr/>
          </a:p>
        </p:txBody>
      </p:sp>
      <p:sp>
        <p:nvSpPr>
          <p:cNvPr id="498" name="Google Shape;498;p41"/>
          <p:cNvSpPr/>
          <p:nvPr/>
        </p:nvSpPr>
        <p:spPr>
          <a:xfrm>
            <a:off x="4923048" y="1553113"/>
            <a:ext cx="313287" cy="313287"/>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6564141" y="1576826"/>
            <a:ext cx="2356249" cy="2283154"/>
          </a:xfrm>
          <a:custGeom>
            <a:avLst/>
            <a:gdLst/>
            <a:ahLst/>
            <a:cxnLst/>
            <a:rect l="l" t="t" r="r" b="b"/>
            <a:pathLst>
              <a:path w="2356249" h="2283154" extrusionOk="0">
                <a:moveTo>
                  <a:pt x="0" y="0"/>
                </a:moveTo>
                <a:lnTo>
                  <a:pt x="2356249" y="0"/>
                </a:lnTo>
                <a:lnTo>
                  <a:pt x="2356249" y="2283154"/>
                </a:lnTo>
                <a:lnTo>
                  <a:pt x="0" y="2283154"/>
                </a:lnTo>
                <a:lnTo>
                  <a:pt x="0" y="0"/>
                </a:lnTo>
                <a:close/>
              </a:path>
            </a:pathLst>
          </a:custGeom>
          <a:noFill/>
          <a:ln>
            <a:noFill/>
          </a:ln>
        </p:spPr>
        <p:txBody>
          <a:bodyPr spcFirstLastPara="1" wrap="square" lIns="166000" tIns="0" rIns="0" bIns="0" anchor="t" anchorCtr="0">
            <a:noAutofit/>
          </a:bodyPr>
          <a:lstStyle/>
          <a:p>
            <a:pPr marL="0" marR="0" lvl="0" indent="0" algn="l" rtl="0">
              <a:lnSpc>
                <a:spcPct val="90000"/>
              </a:lnSpc>
              <a:spcBef>
                <a:spcPts val="0"/>
              </a:spcBef>
              <a:spcAft>
                <a:spcPts val="0"/>
              </a:spcAft>
              <a:buClr>
                <a:schemeClr val="dk1"/>
              </a:buClr>
              <a:buSzPts val="1600"/>
              <a:buFont typeface="Corbel"/>
              <a:buNone/>
            </a:pPr>
            <a:r>
              <a:rPr lang="en" sz="1600" b="1" i="1">
                <a:solidFill>
                  <a:schemeClr val="dk1"/>
                </a:solidFill>
                <a:latin typeface="Corbel"/>
                <a:ea typeface="Corbel"/>
                <a:cs typeface="Corbel"/>
                <a:sym typeface="Corbel"/>
              </a:rPr>
              <a:t>Dense output layer:</a:t>
            </a:r>
            <a:endParaRPr/>
          </a:p>
          <a:p>
            <a:pPr marL="0" marR="0" lvl="0" indent="0" algn="l" rtl="0">
              <a:lnSpc>
                <a:spcPct val="90000"/>
              </a:lnSpc>
              <a:spcBef>
                <a:spcPts val="560"/>
              </a:spcBef>
              <a:spcAft>
                <a:spcPts val="0"/>
              </a:spcAft>
              <a:buClr>
                <a:schemeClr val="dk1"/>
              </a:buClr>
              <a:buSzPts val="1600"/>
              <a:buFont typeface="Corbel"/>
              <a:buNone/>
            </a:pPr>
            <a:r>
              <a:rPr lang="en" sz="1600">
                <a:solidFill>
                  <a:schemeClr val="dk1"/>
                </a:solidFill>
                <a:latin typeface="Corbel"/>
                <a:ea typeface="Corbel"/>
                <a:cs typeface="Corbel"/>
                <a:sym typeface="Corbel"/>
              </a:rPr>
              <a:t>Uses SoftMax activation to give probability distribution for better optimization</a:t>
            </a:r>
            <a:endParaRPr/>
          </a:p>
        </p:txBody>
      </p:sp>
      <p:sp>
        <p:nvSpPr>
          <p:cNvPr id="500" name="Google Shape;500;p41"/>
          <p:cNvSpPr/>
          <p:nvPr/>
        </p:nvSpPr>
        <p:spPr>
          <a:xfrm>
            <a:off x="6647115" y="1144381"/>
            <a:ext cx="419686" cy="419686"/>
          </a:xfrm>
          <a:prstGeom prst="ellipse">
            <a:avLst/>
          </a:prstGeom>
          <a:solidFill>
            <a:srgbClr val="2FACE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txBox="1"/>
          <p:nvPr/>
        </p:nvSpPr>
        <p:spPr>
          <a:xfrm>
            <a:off x="4939461" y="1834814"/>
            <a:ext cx="16246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i="1">
                <a:solidFill>
                  <a:schemeClr val="dk1"/>
                </a:solidFill>
                <a:latin typeface="Corbel"/>
                <a:ea typeface="Corbel"/>
                <a:cs typeface="Corbel"/>
                <a:sym typeface="Corbel"/>
              </a:rPr>
              <a:t>LSTM Layer:</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 </a:t>
            </a:r>
            <a:endParaRPr/>
          </a:p>
          <a:p>
            <a:pPr marL="0" marR="0" lvl="0" indent="0" algn="l" rtl="0">
              <a:spcBef>
                <a:spcPts val="0"/>
              </a:spcBef>
              <a:spcAft>
                <a:spcPts val="0"/>
              </a:spcAft>
              <a:buNone/>
            </a:pPr>
            <a:r>
              <a:rPr lang="en" sz="1600">
                <a:solidFill>
                  <a:schemeClr val="dk1"/>
                </a:solidFill>
                <a:latin typeface="Corbel"/>
                <a:ea typeface="Corbel"/>
                <a:cs typeface="Corbel"/>
                <a:sym typeface="Corbel"/>
              </a:rPr>
              <a:t>The main layer processes the input sequences.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2399110" y="478495"/>
            <a:ext cx="4811316" cy="41579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7D5012"/>
              </a:buClr>
              <a:buSzPts val="3200"/>
              <a:buFont typeface="Corbel"/>
              <a:buNone/>
            </a:pPr>
            <a:r>
              <a:rPr lang="en" sz="3200" b="1">
                <a:solidFill>
                  <a:srgbClr val="7D5012"/>
                </a:solidFill>
                <a:latin typeface="Arial"/>
                <a:ea typeface="Arial"/>
                <a:cs typeface="Arial"/>
                <a:sym typeface="Arial"/>
              </a:rPr>
              <a:t>Results </a:t>
            </a:r>
            <a:endParaRPr>
              <a:latin typeface="Arial"/>
              <a:ea typeface="Arial"/>
              <a:cs typeface="Arial"/>
              <a:sym typeface="Arial"/>
            </a:endParaRPr>
          </a:p>
        </p:txBody>
      </p:sp>
      <p:sp>
        <p:nvSpPr>
          <p:cNvPr id="507" name="Google Shape;507;p42"/>
          <p:cNvSpPr txBox="1"/>
          <p:nvPr/>
        </p:nvSpPr>
        <p:spPr>
          <a:xfrm>
            <a:off x="1372025" y="4010375"/>
            <a:ext cx="2845200" cy="369300"/>
          </a:xfrm>
          <a:prstGeom prst="rect">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lt1"/>
                </a:solidFill>
              </a:rPr>
              <a:t>Classification Report</a:t>
            </a:r>
            <a:endParaRPr/>
          </a:p>
        </p:txBody>
      </p:sp>
      <p:sp>
        <p:nvSpPr>
          <p:cNvPr id="508" name="Google Shape;508;p42"/>
          <p:cNvSpPr txBox="1"/>
          <p:nvPr/>
        </p:nvSpPr>
        <p:spPr>
          <a:xfrm>
            <a:off x="6615436" y="3733182"/>
            <a:ext cx="2074200" cy="646500"/>
          </a:xfrm>
          <a:prstGeom prst="rect">
            <a:avLst/>
          </a:prstGeom>
          <a:solidFill>
            <a:schemeClr val="dk1"/>
          </a:solidFill>
          <a:ln w="38100"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lt1"/>
                </a:solidFill>
              </a:rPr>
              <a:t>Test Accuracy for 80 food categories </a:t>
            </a:r>
            <a:endParaRPr/>
          </a:p>
        </p:txBody>
      </p:sp>
      <p:sp>
        <p:nvSpPr>
          <p:cNvPr id="509" name="Google Shape;509;p42"/>
          <p:cNvSpPr txBox="1"/>
          <p:nvPr/>
        </p:nvSpPr>
        <p:spPr>
          <a:xfrm>
            <a:off x="3656603" y="4617529"/>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rPr>
              <a:t>Runtime: 3 min/epoch</a:t>
            </a:r>
            <a:endParaRPr/>
          </a:p>
        </p:txBody>
      </p:sp>
      <p:graphicFrame>
        <p:nvGraphicFramePr>
          <p:cNvPr id="510" name="Google Shape;510;p42"/>
          <p:cNvGraphicFramePr/>
          <p:nvPr/>
        </p:nvGraphicFramePr>
        <p:xfrm>
          <a:off x="908975" y="1648720"/>
          <a:ext cx="5312650" cy="1981050"/>
        </p:xfrm>
        <a:graphic>
          <a:graphicData uri="http://schemas.openxmlformats.org/drawingml/2006/table">
            <a:tbl>
              <a:tblPr>
                <a:noFill/>
                <a:tableStyleId>{236DEAE8-E683-4DF0-91FD-C0527A74A184}</a:tableStyleId>
              </a:tblPr>
              <a:tblGrid>
                <a:gridCol w="1421775">
                  <a:extLst>
                    <a:ext uri="{9D8B030D-6E8A-4147-A177-3AD203B41FA5}">
                      <a16:colId xmlns:a16="http://schemas.microsoft.com/office/drawing/2014/main" val="20000"/>
                    </a:ext>
                  </a:extLst>
                </a:gridCol>
                <a:gridCol w="1146950">
                  <a:extLst>
                    <a:ext uri="{9D8B030D-6E8A-4147-A177-3AD203B41FA5}">
                      <a16:colId xmlns:a16="http://schemas.microsoft.com/office/drawing/2014/main" val="20001"/>
                    </a:ext>
                  </a:extLst>
                </a:gridCol>
                <a:gridCol w="882025">
                  <a:extLst>
                    <a:ext uri="{9D8B030D-6E8A-4147-A177-3AD203B41FA5}">
                      <a16:colId xmlns:a16="http://schemas.microsoft.com/office/drawing/2014/main" val="20002"/>
                    </a:ext>
                  </a:extLst>
                </a:gridCol>
                <a:gridCol w="947250">
                  <a:extLst>
                    <a:ext uri="{9D8B030D-6E8A-4147-A177-3AD203B41FA5}">
                      <a16:colId xmlns:a16="http://schemas.microsoft.com/office/drawing/2014/main" val="20003"/>
                    </a:ext>
                  </a:extLst>
                </a:gridCol>
                <a:gridCol w="914650">
                  <a:extLst>
                    <a:ext uri="{9D8B030D-6E8A-4147-A177-3AD203B41FA5}">
                      <a16:colId xmlns:a16="http://schemas.microsoft.com/office/drawing/2014/main" val="20004"/>
                    </a:ext>
                  </a:extLst>
                </a:gridCol>
              </a:tblGrid>
              <a:tr h="384125">
                <a:tc>
                  <a:txBody>
                    <a:bodyPr/>
                    <a:lstStyle/>
                    <a:p>
                      <a:pPr marL="0" lvl="0" indent="0" algn="l" rtl="0">
                        <a:spcBef>
                          <a:spcPts val="0"/>
                        </a:spcBef>
                        <a:spcAft>
                          <a:spcPts val="0"/>
                        </a:spcAft>
                        <a:buNone/>
                      </a:pPr>
                      <a:r>
                        <a:rPr lang="en" b="1"/>
                        <a:t>Categories</a:t>
                      </a:r>
                      <a:endParaRPr b="1"/>
                    </a:p>
                  </a:txBody>
                  <a:tcPr marL="91425" marR="91425" marT="91425" marB="91425"/>
                </a:tc>
                <a:tc>
                  <a:txBody>
                    <a:bodyPr/>
                    <a:lstStyle/>
                    <a:p>
                      <a:pPr marL="0" lvl="0" indent="0" algn="l" rtl="0">
                        <a:spcBef>
                          <a:spcPts val="0"/>
                        </a:spcBef>
                        <a:spcAft>
                          <a:spcPts val="0"/>
                        </a:spcAft>
                        <a:buNone/>
                      </a:pPr>
                      <a:r>
                        <a:rPr lang="en" b="1"/>
                        <a:t>Precision</a:t>
                      </a:r>
                      <a:endParaRPr b="1"/>
                    </a:p>
                  </a:txBody>
                  <a:tcPr marL="91425" marR="91425" marT="91425" marB="91425"/>
                </a:tc>
                <a:tc>
                  <a:txBody>
                    <a:bodyPr/>
                    <a:lstStyle/>
                    <a:p>
                      <a:pPr marL="0" lvl="0" indent="0" algn="l" rtl="0">
                        <a:spcBef>
                          <a:spcPts val="0"/>
                        </a:spcBef>
                        <a:spcAft>
                          <a:spcPts val="0"/>
                        </a:spcAft>
                        <a:buNone/>
                      </a:pPr>
                      <a:r>
                        <a:rPr lang="en" b="1"/>
                        <a:t>Recall</a:t>
                      </a:r>
                      <a:endParaRPr b="1"/>
                    </a:p>
                  </a:txBody>
                  <a:tcPr marL="91425" marR="91425" marT="91425" marB="91425"/>
                </a:tc>
                <a:tc>
                  <a:txBody>
                    <a:bodyPr/>
                    <a:lstStyle/>
                    <a:p>
                      <a:pPr marL="0" lvl="0" indent="0" algn="l" rtl="0">
                        <a:spcBef>
                          <a:spcPts val="0"/>
                        </a:spcBef>
                        <a:spcAft>
                          <a:spcPts val="0"/>
                        </a:spcAft>
                        <a:buNone/>
                      </a:pPr>
                      <a:r>
                        <a:rPr lang="en" b="1"/>
                        <a:t>F1-score</a:t>
                      </a:r>
                      <a:endParaRPr b="1"/>
                    </a:p>
                  </a:txBody>
                  <a:tcPr marL="91425" marR="91425" marT="91425" marB="91425"/>
                </a:tc>
                <a:tc>
                  <a:txBody>
                    <a:bodyPr/>
                    <a:lstStyle/>
                    <a:p>
                      <a:pPr marL="0" lvl="0" indent="0" algn="l" rtl="0">
                        <a:spcBef>
                          <a:spcPts val="0"/>
                        </a:spcBef>
                        <a:spcAft>
                          <a:spcPts val="0"/>
                        </a:spcAft>
                        <a:buNone/>
                      </a:pPr>
                      <a:r>
                        <a:rPr lang="en" b="1"/>
                        <a:t>Support</a:t>
                      </a:r>
                      <a:endParaRPr b="1"/>
                    </a:p>
                  </a:txBody>
                  <a:tcPr marL="91425" marR="91425" marT="91425" marB="91425"/>
                </a:tc>
                <a:extLst>
                  <a:ext uri="{0D108BD9-81ED-4DB2-BD59-A6C34878D82A}">
                    <a16:rowId xmlns:a16="http://schemas.microsoft.com/office/drawing/2014/main" val="10000"/>
                  </a:ext>
                </a:extLst>
              </a:tr>
              <a:tr h="384125">
                <a:tc>
                  <a:txBody>
                    <a:bodyPr/>
                    <a:lstStyle/>
                    <a:p>
                      <a:pPr marL="0" lvl="0" indent="0" algn="l" rtl="0">
                        <a:spcBef>
                          <a:spcPts val="0"/>
                        </a:spcBef>
                        <a:spcAft>
                          <a:spcPts val="0"/>
                        </a:spcAft>
                        <a:buNone/>
                      </a:pPr>
                      <a:r>
                        <a:rPr lang="en"/>
                        <a:t> Yogurt      </a:t>
                      </a:r>
                      <a:endParaRPr/>
                    </a:p>
                  </a:txBody>
                  <a:tcPr marL="91425" marR="91425" marT="91425" marB="91425"/>
                </a:tc>
                <a:tc>
                  <a:txBody>
                    <a:bodyPr/>
                    <a:lstStyle/>
                    <a:p>
                      <a:pPr marL="0" lvl="0" indent="0" algn="l" rtl="0">
                        <a:spcBef>
                          <a:spcPts val="0"/>
                        </a:spcBef>
                        <a:spcAft>
                          <a:spcPts val="0"/>
                        </a:spcAft>
                        <a:buNone/>
                      </a:pPr>
                      <a:r>
                        <a:rPr lang="en"/>
                        <a:t>0.97</a:t>
                      </a:r>
                      <a:endParaRPr/>
                    </a:p>
                  </a:txBody>
                  <a:tcPr marL="91425" marR="91425" marT="91425" marB="91425"/>
                </a:tc>
                <a:tc>
                  <a:txBody>
                    <a:bodyPr/>
                    <a:lstStyle/>
                    <a:p>
                      <a:pPr marL="0" lvl="0" indent="0" algn="l" rtl="0">
                        <a:spcBef>
                          <a:spcPts val="0"/>
                        </a:spcBef>
                        <a:spcAft>
                          <a:spcPts val="0"/>
                        </a:spcAft>
                        <a:buNone/>
                      </a:pPr>
                      <a:r>
                        <a:rPr lang="en"/>
                        <a:t>0.98</a:t>
                      </a:r>
                      <a:endParaRPr/>
                    </a:p>
                  </a:txBody>
                  <a:tcPr marL="91425" marR="91425" marT="91425" marB="91425"/>
                </a:tc>
                <a:tc>
                  <a:txBody>
                    <a:bodyPr/>
                    <a:lstStyle/>
                    <a:p>
                      <a:pPr marL="0" lvl="0" indent="0" algn="l" rtl="0">
                        <a:spcBef>
                          <a:spcPts val="0"/>
                        </a:spcBef>
                        <a:spcAft>
                          <a:spcPts val="0"/>
                        </a:spcAft>
                        <a:buNone/>
                      </a:pPr>
                      <a:r>
                        <a:rPr lang="en"/>
                        <a:t>0.97</a:t>
                      </a:r>
                      <a:endParaRPr/>
                    </a:p>
                  </a:txBody>
                  <a:tcPr marL="91425" marR="91425" marT="91425" marB="91425"/>
                </a:tc>
                <a:tc>
                  <a:txBody>
                    <a:bodyPr/>
                    <a:lstStyle/>
                    <a:p>
                      <a:pPr marL="0" lvl="0" indent="0" algn="l" rtl="0">
                        <a:spcBef>
                          <a:spcPts val="0"/>
                        </a:spcBef>
                        <a:spcAft>
                          <a:spcPts val="0"/>
                        </a:spcAft>
                        <a:buNone/>
                      </a:pPr>
                      <a:r>
                        <a:rPr lang="en"/>
                        <a:t>3096</a:t>
                      </a:r>
                      <a:endParaRPr/>
                    </a:p>
                  </a:txBody>
                  <a:tcPr marL="91425" marR="91425" marT="91425" marB="91425"/>
                </a:tc>
                <a:extLst>
                  <a:ext uri="{0D108BD9-81ED-4DB2-BD59-A6C34878D82A}">
                    <a16:rowId xmlns:a16="http://schemas.microsoft.com/office/drawing/2014/main" val="10001"/>
                  </a:ext>
                </a:extLst>
              </a:tr>
              <a:tr h="370325">
                <a:tc>
                  <a:txBody>
                    <a:bodyPr/>
                    <a:lstStyle/>
                    <a:p>
                      <a:pPr marL="0" lvl="0" indent="0" algn="l" rtl="0">
                        <a:spcBef>
                          <a:spcPts val="0"/>
                        </a:spcBef>
                        <a:spcAft>
                          <a:spcPts val="0"/>
                        </a:spcAft>
                        <a:buNone/>
                      </a:pPr>
                      <a:r>
                        <a:rPr lang="en"/>
                        <a:t>Breads &amp; Buns</a:t>
                      </a:r>
                      <a:endParaRPr/>
                    </a:p>
                  </a:txBody>
                  <a:tcPr marL="91425" marR="91425" marT="91425" marB="91425"/>
                </a:tc>
                <a:tc>
                  <a:txBody>
                    <a:bodyPr/>
                    <a:lstStyle/>
                    <a:p>
                      <a:pPr marL="0" lvl="0" indent="0" algn="l" rtl="0">
                        <a:spcBef>
                          <a:spcPts val="0"/>
                        </a:spcBef>
                        <a:spcAft>
                          <a:spcPts val="0"/>
                        </a:spcAft>
                        <a:buNone/>
                      </a:pPr>
                      <a:r>
                        <a:rPr lang="en"/>
                        <a:t>0.95</a:t>
                      </a:r>
                      <a:endParaRPr/>
                    </a:p>
                  </a:txBody>
                  <a:tcPr marL="91425" marR="91425" marT="91425" marB="91425"/>
                </a:tc>
                <a:tc>
                  <a:txBody>
                    <a:bodyPr/>
                    <a:lstStyle/>
                    <a:p>
                      <a:pPr marL="0" lvl="0" indent="0" algn="l" rtl="0">
                        <a:spcBef>
                          <a:spcPts val="0"/>
                        </a:spcBef>
                        <a:spcAft>
                          <a:spcPts val="0"/>
                        </a:spcAft>
                        <a:buNone/>
                      </a:pPr>
                      <a:r>
                        <a:rPr lang="en"/>
                        <a:t>0.95</a:t>
                      </a:r>
                      <a:endParaRPr/>
                    </a:p>
                  </a:txBody>
                  <a:tcPr marL="91425" marR="91425" marT="91425" marB="91425"/>
                </a:tc>
                <a:tc>
                  <a:txBody>
                    <a:bodyPr/>
                    <a:lstStyle/>
                    <a:p>
                      <a:pPr marL="0" lvl="0" indent="0" algn="l" rtl="0">
                        <a:spcBef>
                          <a:spcPts val="0"/>
                        </a:spcBef>
                        <a:spcAft>
                          <a:spcPts val="0"/>
                        </a:spcAft>
                        <a:buNone/>
                      </a:pPr>
                      <a:r>
                        <a:rPr lang="en"/>
                        <a:t>0.95</a:t>
                      </a:r>
                      <a:endParaRPr/>
                    </a:p>
                  </a:txBody>
                  <a:tcPr marL="91425" marR="91425" marT="91425" marB="91425"/>
                </a:tc>
                <a:tc>
                  <a:txBody>
                    <a:bodyPr/>
                    <a:lstStyle/>
                    <a:p>
                      <a:pPr marL="0" lvl="0" indent="0" algn="l" rtl="0">
                        <a:spcBef>
                          <a:spcPts val="0"/>
                        </a:spcBef>
                        <a:spcAft>
                          <a:spcPts val="0"/>
                        </a:spcAft>
                        <a:buNone/>
                      </a:pPr>
                      <a:r>
                        <a:rPr lang="en"/>
                        <a:t>3793</a:t>
                      </a:r>
                      <a:endParaRPr/>
                    </a:p>
                  </a:txBody>
                  <a:tcPr marL="91425" marR="91425" marT="91425" marB="91425"/>
                </a:tc>
                <a:extLst>
                  <a:ext uri="{0D108BD9-81ED-4DB2-BD59-A6C34878D82A}">
                    <a16:rowId xmlns:a16="http://schemas.microsoft.com/office/drawing/2014/main" val="10002"/>
                  </a:ext>
                </a:extLst>
              </a:tr>
              <a:tr h="384125">
                <a:tc>
                  <a:txBody>
                    <a:bodyPr/>
                    <a:lstStyle/>
                    <a:p>
                      <a:pPr marL="0" lvl="0" indent="0" algn="l" rtl="0">
                        <a:spcBef>
                          <a:spcPts val="0"/>
                        </a:spcBef>
                        <a:spcAft>
                          <a:spcPts val="0"/>
                        </a:spcAft>
                        <a:buNone/>
                      </a:pPr>
                      <a:r>
                        <a:rPr lang="en"/>
                        <a:t>Candy</a:t>
                      </a:r>
                      <a:endParaRPr/>
                    </a:p>
                  </a:txBody>
                  <a:tcPr marL="91425" marR="91425" marT="91425" marB="91425"/>
                </a:tc>
                <a:tc>
                  <a:txBody>
                    <a:bodyPr/>
                    <a:lstStyle/>
                    <a:p>
                      <a:pPr marL="0" lvl="0" indent="0" algn="l" rtl="0">
                        <a:spcBef>
                          <a:spcPts val="0"/>
                        </a:spcBef>
                        <a:spcAft>
                          <a:spcPts val="0"/>
                        </a:spcAft>
                        <a:buNone/>
                      </a:pPr>
                      <a:r>
                        <a:rPr lang="en"/>
                        <a:t>0.93</a:t>
                      </a:r>
                      <a:endParaRPr/>
                    </a:p>
                  </a:txBody>
                  <a:tcPr marL="91425" marR="91425" marT="91425" marB="91425"/>
                </a:tc>
                <a:tc>
                  <a:txBody>
                    <a:bodyPr/>
                    <a:lstStyle/>
                    <a:p>
                      <a:pPr marL="0" lvl="0" indent="0" algn="l" rtl="0">
                        <a:spcBef>
                          <a:spcPts val="0"/>
                        </a:spcBef>
                        <a:spcAft>
                          <a:spcPts val="0"/>
                        </a:spcAft>
                        <a:buNone/>
                      </a:pPr>
                      <a:r>
                        <a:rPr lang="en"/>
                        <a:t>0.87</a:t>
                      </a:r>
                      <a:endParaRPr/>
                    </a:p>
                  </a:txBody>
                  <a:tcPr marL="91425" marR="91425" marT="91425" marB="91425"/>
                </a:tc>
                <a:tc>
                  <a:txBody>
                    <a:bodyPr/>
                    <a:lstStyle/>
                    <a:p>
                      <a:pPr marL="0" lvl="0" indent="0" algn="l" rtl="0">
                        <a:spcBef>
                          <a:spcPts val="0"/>
                        </a:spcBef>
                        <a:spcAft>
                          <a:spcPts val="0"/>
                        </a:spcAft>
                        <a:buNone/>
                      </a:pPr>
                      <a:r>
                        <a:rPr lang="en"/>
                        <a:t>0.90</a:t>
                      </a:r>
                      <a:endParaRPr/>
                    </a:p>
                  </a:txBody>
                  <a:tcPr marL="91425" marR="91425" marT="91425" marB="91425"/>
                </a:tc>
                <a:tc>
                  <a:txBody>
                    <a:bodyPr/>
                    <a:lstStyle/>
                    <a:p>
                      <a:pPr marL="0" lvl="0" indent="0" algn="l" rtl="0">
                        <a:spcBef>
                          <a:spcPts val="0"/>
                        </a:spcBef>
                        <a:spcAft>
                          <a:spcPts val="0"/>
                        </a:spcAft>
                        <a:buNone/>
                      </a:pPr>
                      <a:r>
                        <a:rPr lang="en"/>
                        <a:t>7540</a:t>
                      </a:r>
                      <a:endParaRPr/>
                    </a:p>
                  </a:txBody>
                  <a:tcPr marL="91425" marR="91425" marT="91425" marB="91425"/>
                </a:tc>
                <a:extLst>
                  <a:ext uri="{0D108BD9-81ED-4DB2-BD59-A6C34878D82A}">
                    <a16:rowId xmlns:a16="http://schemas.microsoft.com/office/drawing/2014/main" val="10003"/>
                  </a:ext>
                </a:extLst>
              </a:tr>
              <a:tr h="384125">
                <a:tc>
                  <a:txBody>
                    <a:bodyPr/>
                    <a:lstStyle/>
                    <a:p>
                      <a:pPr marL="0" lvl="0" indent="0" algn="l" rtl="0">
                        <a:spcBef>
                          <a:spcPts val="0"/>
                        </a:spcBef>
                        <a:spcAft>
                          <a:spcPts val="0"/>
                        </a:spcAft>
                        <a:buNone/>
                      </a:pPr>
                      <a:r>
                        <a:rPr lang="en"/>
                        <a:t>Candy</a:t>
                      </a:r>
                      <a:endParaRPr/>
                    </a:p>
                  </a:txBody>
                  <a:tcPr marL="91425" marR="91425" marT="91425" marB="91425"/>
                </a:tc>
                <a:tc>
                  <a:txBody>
                    <a:bodyPr/>
                    <a:lstStyle/>
                    <a:p>
                      <a:pPr marL="0" lvl="0" indent="0" algn="l" rtl="0">
                        <a:spcBef>
                          <a:spcPts val="0"/>
                        </a:spcBef>
                        <a:spcAft>
                          <a:spcPts val="0"/>
                        </a:spcAft>
                        <a:buNone/>
                      </a:pPr>
                      <a:r>
                        <a:rPr lang="en"/>
                        <a:t>0.97</a:t>
                      </a:r>
                      <a:endParaRPr/>
                    </a:p>
                  </a:txBody>
                  <a:tcPr marL="91425" marR="91425" marT="91425" marB="91425"/>
                </a:tc>
                <a:tc>
                  <a:txBody>
                    <a:bodyPr/>
                    <a:lstStyle/>
                    <a:p>
                      <a:pPr marL="0" lvl="0" indent="0" algn="l" rtl="0">
                        <a:spcBef>
                          <a:spcPts val="0"/>
                        </a:spcBef>
                        <a:spcAft>
                          <a:spcPts val="0"/>
                        </a:spcAft>
                        <a:buNone/>
                      </a:pPr>
                      <a:r>
                        <a:rPr lang="en"/>
                        <a:t>0.98</a:t>
                      </a:r>
                      <a:endParaRPr/>
                    </a:p>
                  </a:txBody>
                  <a:tcPr marL="91425" marR="91425" marT="91425" marB="91425"/>
                </a:tc>
                <a:tc>
                  <a:txBody>
                    <a:bodyPr/>
                    <a:lstStyle/>
                    <a:p>
                      <a:pPr marL="0" lvl="0" indent="0" algn="l" rtl="0">
                        <a:spcBef>
                          <a:spcPts val="0"/>
                        </a:spcBef>
                        <a:spcAft>
                          <a:spcPts val="0"/>
                        </a:spcAft>
                        <a:buNone/>
                      </a:pPr>
                      <a:r>
                        <a:rPr lang="en"/>
                        <a:t>0.98</a:t>
                      </a:r>
                      <a:endParaRPr/>
                    </a:p>
                  </a:txBody>
                  <a:tcPr marL="91425" marR="91425" marT="91425" marB="91425"/>
                </a:tc>
                <a:tc>
                  <a:txBody>
                    <a:bodyPr/>
                    <a:lstStyle/>
                    <a:p>
                      <a:pPr marL="0" lvl="0" indent="0" algn="l" rtl="0">
                        <a:spcBef>
                          <a:spcPts val="0"/>
                        </a:spcBef>
                        <a:spcAft>
                          <a:spcPts val="0"/>
                        </a:spcAft>
                        <a:buNone/>
                      </a:pPr>
                      <a:r>
                        <a:rPr lang="en"/>
                        <a:t>6394</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511" name="Google Shape;511;p42"/>
          <p:cNvPicPr preferRelativeResize="0"/>
          <p:nvPr/>
        </p:nvPicPr>
        <p:blipFill rotWithShape="1">
          <a:blip r:embed="rId3">
            <a:alphaModFix/>
          </a:blip>
          <a:srcRect t="31708" b="11229"/>
          <a:stretch/>
        </p:blipFill>
        <p:spPr>
          <a:xfrm>
            <a:off x="6417500" y="1836150"/>
            <a:ext cx="2470050" cy="604975"/>
          </a:xfrm>
          <a:prstGeom prst="rect">
            <a:avLst/>
          </a:prstGeom>
          <a:noFill/>
          <a:ln>
            <a:noFill/>
          </a:ln>
        </p:spPr>
      </p:pic>
      <p:pic>
        <p:nvPicPr>
          <p:cNvPr id="512" name="Google Shape;512;p42"/>
          <p:cNvPicPr preferRelativeResize="0"/>
          <p:nvPr/>
        </p:nvPicPr>
        <p:blipFill>
          <a:blip r:embed="rId4">
            <a:alphaModFix/>
          </a:blip>
          <a:stretch>
            <a:fillRect/>
          </a:stretch>
        </p:blipFill>
        <p:spPr>
          <a:xfrm>
            <a:off x="6417500" y="2565399"/>
            <a:ext cx="2470050" cy="6061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500"/>
                                        <p:tgtEl>
                                          <p:spTgt spid="507"/>
                                        </p:tgtEl>
                                      </p:cBhvr>
                                    </p:animEffect>
                                  </p:childTnLst>
                                </p:cTn>
                              </p:par>
                              <p:par>
                                <p:cTn id="8" presetID="10" presetClass="entr" presetSubtype="0" fill="hold" nodeType="withEffect">
                                  <p:stCondLst>
                                    <p:cond delay="0"/>
                                  </p:stCondLst>
                                  <p:childTnLst>
                                    <p:set>
                                      <p:cBhvr>
                                        <p:cTn id="9" dur="1" fill="hold">
                                          <p:stCondLst>
                                            <p:cond delay="0"/>
                                          </p:stCondLst>
                                        </p:cTn>
                                        <p:tgtEl>
                                          <p:spTgt spid="508"/>
                                        </p:tgtEl>
                                        <p:attrNameLst>
                                          <p:attrName>style.visibility</p:attrName>
                                        </p:attrNameLst>
                                      </p:cBhvr>
                                      <p:to>
                                        <p:strVal val="visible"/>
                                      </p:to>
                                    </p:set>
                                    <p:animEffect transition="in" filter="fade">
                                      <p:cBhvr>
                                        <p:cTn id="10"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23c74ced33e_0_0"/>
          <p:cNvSpPr txBox="1">
            <a:spLocks noGrp="1"/>
          </p:cNvSpPr>
          <p:nvPr>
            <p:ph type="title"/>
          </p:nvPr>
        </p:nvSpPr>
        <p:spPr>
          <a:xfrm>
            <a:off x="1113221" y="267950"/>
            <a:ext cx="4227300" cy="495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 sz="3200" b="1">
                <a:solidFill>
                  <a:srgbClr val="7D5012"/>
                </a:solidFill>
              </a:rPr>
              <a:t>How our model works</a:t>
            </a:r>
            <a:endParaRPr sz="3200" b="1">
              <a:solidFill>
                <a:srgbClr val="7D5012"/>
              </a:solidFill>
            </a:endParaRPr>
          </a:p>
        </p:txBody>
      </p:sp>
      <p:sp>
        <p:nvSpPr>
          <p:cNvPr id="518" name="Google Shape;518;g23c74ced33e_0_0"/>
          <p:cNvSpPr txBox="1">
            <a:spLocks noGrp="1"/>
          </p:cNvSpPr>
          <p:nvPr>
            <p:ph type="body" idx="1"/>
          </p:nvPr>
        </p:nvSpPr>
        <p:spPr>
          <a:xfrm>
            <a:off x="1224125" y="846550"/>
            <a:ext cx="1014000" cy="342900"/>
          </a:xfrm>
          <a:prstGeom prst="rect">
            <a:avLst/>
          </a:prstGeom>
        </p:spPr>
        <p:txBody>
          <a:bodyPr spcFirstLastPara="1" wrap="square" lIns="91425" tIns="45700" rIns="91425" bIns="45700" anchor="ctr" anchorCtr="0">
            <a:normAutofit fontScale="62500" lnSpcReduction="20000"/>
          </a:bodyPr>
          <a:lstStyle/>
          <a:p>
            <a:pPr marL="0" lvl="0" indent="0" algn="l" rtl="0">
              <a:spcBef>
                <a:spcPts val="360"/>
              </a:spcBef>
              <a:spcAft>
                <a:spcPts val="450"/>
              </a:spcAft>
              <a:buNone/>
            </a:pPr>
            <a:r>
              <a:rPr lang="en" b="1"/>
              <a:t>Example</a:t>
            </a:r>
            <a:endParaRPr b="1"/>
          </a:p>
        </p:txBody>
      </p:sp>
      <p:pic>
        <p:nvPicPr>
          <p:cNvPr id="519" name="Google Shape;519;g23c74ced33e_0_0"/>
          <p:cNvPicPr preferRelativeResize="0"/>
          <p:nvPr/>
        </p:nvPicPr>
        <p:blipFill>
          <a:blip r:embed="rId3">
            <a:alphaModFix/>
          </a:blip>
          <a:stretch>
            <a:fillRect/>
          </a:stretch>
        </p:blipFill>
        <p:spPr>
          <a:xfrm>
            <a:off x="341500" y="1189439"/>
            <a:ext cx="4115701" cy="1739314"/>
          </a:xfrm>
          <a:prstGeom prst="rect">
            <a:avLst/>
          </a:prstGeom>
          <a:noFill/>
          <a:ln>
            <a:noFill/>
          </a:ln>
        </p:spPr>
      </p:pic>
      <p:pic>
        <p:nvPicPr>
          <p:cNvPr id="520" name="Google Shape;520;g23c74ced33e_0_0"/>
          <p:cNvPicPr preferRelativeResize="0"/>
          <p:nvPr/>
        </p:nvPicPr>
        <p:blipFill>
          <a:blip r:embed="rId4">
            <a:alphaModFix/>
          </a:blip>
          <a:stretch>
            <a:fillRect/>
          </a:stretch>
        </p:blipFill>
        <p:spPr>
          <a:xfrm>
            <a:off x="396700" y="3846600"/>
            <a:ext cx="6252822" cy="568450"/>
          </a:xfrm>
          <a:prstGeom prst="rect">
            <a:avLst/>
          </a:prstGeom>
          <a:noFill/>
          <a:ln>
            <a:noFill/>
          </a:ln>
        </p:spPr>
      </p:pic>
      <p:sp>
        <p:nvSpPr>
          <p:cNvPr id="521" name="Google Shape;521;g23c74ced33e_0_0"/>
          <p:cNvSpPr txBox="1">
            <a:spLocks noGrp="1"/>
          </p:cNvSpPr>
          <p:nvPr>
            <p:ph type="body" idx="1"/>
          </p:nvPr>
        </p:nvSpPr>
        <p:spPr>
          <a:xfrm>
            <a:off x="735700" y="3165363"/>
            <a:ext cx="3721500" cy="4446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SzPts val="852"/>
              <a:buNone/>
            </a:pPr>
            <a:r>
              <a:rPr lang="en" b="1"/>
              <a:t>Step 1: Preprrocessing</a:t>
            </a:r>
            <a:endParaRPr b="1"/>
          </a:p>
        </p:txBody>
      </p:sp>
      <p:pic>
        <p:nvPicPr>
          <p:cNvPr id="522" name="Google Shape;522;g23c74ced33e_0_0"/>
          <p:cNvPicPr preferRelativeResize="0"/>
          <p:nvPr/>
        </p:nvPicPr>
        <p:blipFill>
          <a:blip r:embed="rId5">
            <a:alphaModFix/>
          </a:blip>
          <a:stretch>
            <a:fillRect/>
          </a:stretch>
        </p:blipFill>
        <p:spPr>
          <a:xfrm>
            <a:off x="5529787" y="1400200"/>
            <a:ext cx="3270588" cy="568418"/>
          </a:xfrm>
          <a:prstGeom prst="rect">
            <a:avLst/>
          </a:prstGeom>
          <a:noFill/>
          <a:ln>
            <a:noFill/>
          </a:ln>
        </p:spPr>
      </p:pic>
      <p:sp>
        <p:nvSpPr>
          <p:cNvPr id="523" name="Google Shape;523;g23c74ced33e_0_0"/>
          <p:cNvSpPr txBox="1">
            <a:spLocks noGrp="1"/>
          </p:cNvSpPr>
          <p:nvPr>
            <p:ph type="body" idx="1"/>
          </p:nvPr>
        </p:nvSpPr>
        <p:spPr>
          <a:xfrm>
            <a:off x="5529775" y="846550"/>
            <a:ext cx="3270600" cy="342900"/>
          </a:xfrm>
          <a:prstGeom prst="rect">
            <a:avLst/>
          </a:prstGeom>
        </p:spPr>
        <p:txBody>
          <a:bodyPr spcFirstLastPara="1" wrap="square" lIns="91425" tIns="45700" rIns="91425" bIns="45700" anchor="ctr" anchorCtr="0">
            <a:normAutofit fontScale="62500" lnSpcReduction="20000"/>
          </a:bodyPr>
          <a:lstStyle/>
          <a:p>
            <a:pPr marL="0" lvl="0" indent="0" algn="l" rtl="0">
              <a:spcBef>
                <a:spcPts val="360"/>
              </a:spcBef>
              <a:spcAft>
                <a:spcPts val="450"/>
              </a:spcAft>
              <a:buNone/>
            </a:pPr>
            <a:r>
              <a:rPr lang="en" b="1"/>
              <a:t>Step 2: Use model to predict </a:t>
            </a:r>
            <a:endParaRPr b="1"/>
          </a:p>
        </p:txBody>
      </p:sp>
      <p:pic>
        <p:nvPicPr>
          <p:cNvPr id="524" name="Google Shape;524;g23c74ced33e_0_0"/>
          <p:cNvPicPr preferRelativeResize="0"/>
          <p:nvPr/>
        </p:nvPicPr>
        <p:blipFill>
          <a:blip r:embed="rId6">
            <a:alphaModFix/>
          </a:blip>
          <a:stretch>
            <a:fillRect/>
          </a:stretch>
        </p:blipFill>
        <p:spPr>
          <a:xfrm>
            <a:off x="4916700" y="2946850"/>
            <a:ext cx="4227300" cy="663123"/>
          </a:xfrm>
          <a:prstGeom prst="rect">
            <a:avLst/>
          </a:prstGeom>
          <a:noFill/>
          <a:ln>
            <a:noFill/>
          </a:ln>
        </p:spPr>
      </p:pic>
      <p:sp>
        <p:nvSpPr>
          <p:cNvPr id="525" name="Google Shape;525;g23c74ced33e_0_0"/>
          <p:cNvSpPr txBox="1">
            <a:spLocks noGrp="1"/>
          </p:cNvSpPr>
          <p:nvPr>
            <p:ph type="body" idx="1"/>
          </p:nvPr>
        </p:nvSpPr>
        <p:spPr>
          <a:xfrm>
            <a:off x="5100000" y="2400288"/>
            <a:ext cx="4044000" cy="3429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None/>
            </a:pPr>
            <a:r>
              <a:rPr lang="en" b="1"/>
              <a:t>Final output after inverse label encoder</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3cb7387e2d_0_14"/>
          <p:cNvSpPr txBox="1">
            <a:spLocks noGrp="1"/>
          </p:cNvSpPr>
          <p:nvPr>
            <p:ph type="title"/>
          </p:nvPr>
        </p:nvSpPr>
        <p:spPr>
          <a:xfrm>
            <a:off x="801175" y="147075"/>
            <a:ext cx="8122500" cy="495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 sz="3200" b="1">
                <a:solidFill>
                  <a:srgbClr val="7D5012"/>
                </a:solidFill>
              </a:rPr>
              <a:t>Instance of Misclassification</a:t>
            </a:r>
            <a:endParaRPr sz="3200" b="1">
              <a:solidFill>
                <a:srgbClr val="7D5012"/>
              </a:solidFill>
            </a:endParaRPr>
          </a:p>
        </p:txBody>
      </p:sp>
      <p:sp>
        <p:nvSpPr>
          <p:cNvPr id="531" name="Google Shape;531;g23cb7387e2d_0_14"/>
          <p:cNvSpPr txBox="1">
            <a:spLocks noGrp="1"/>
          </p:cNvSpPr>
          <p:nvPr>
            <p:ph type="body" idx="1"/>
          </p:nvPr>
        </p:nvSpPr>
        <p:spPr>
          <a:xfrm>
            <a:off x="2014551" y="853700"/>
            <a:ext cx="4974000" cy="342900"/>
          </a:xfrm>
          <a:prstGeom prst="rect">
            <a:avLst/>
          </a:prstGeom>
        </p:spPr>
        <p:txBody>
          <a:bodyPr spcFirstLastPara="1" wrap="square" lIns="91425" tIns="45700" rIns="91425" bIns="45700" anchor="ctr" anchorCtr="0">
            <a:noAutofit/>
          </a:bodyPr>
          <a:lstStyle/>
          <a:p>
            <a:pPr marL="0" lvl="0" indent="0" algn="ctr" rtl="0">
              <a:spcBef>
                <a:spcPts val="360"/>
              </a:spcBef>
              <a:spcAft>
                <a:spcPts val="450"/>
              </a:spcAft>
              <a:buSzPts val="440"/>
              <a:buNone/>
            </a:pPr>
            <a:r>
              <a:rPr lang="en" sz="1520" b="1">
                <a:latin typeface="Arial"/>
                <a:ea typeface="Arial"/>
                <a:cs typeface="Arial"/>
                <a:sym typeface="Arial"/>
              </a:rPr>
              <a:t>Food category ‘Yogurt’ with high F1 Score of 97%</a:t>
            </a:r>
            <a:endParaRPr sz="1520" b="1">
              <a:latin typeface="Arial"/>
              <a:ea typeface="Arial"/>
              <a:cs typeface="Arial"/>
              <a:sym typeface="Arial"/>
            </a:endParaRPr>
          </a:p>
        </p:txBody>
      </p:sp>
      <p:sp>
        <p:nvSpPr>
          <p:cNvPr id="532" name="Google Shape;532;g23cb7387e2d_0_14"/>
          <p:cNvSpPr txBox="1">
            <a:spLocks noGrp="1"/>
          </p:cNvSpPr>
          <p:nvPr>
            <p:ph type="body" idx="1"/>
          </p:nvPr>
        </p:nvSpPr>
        <p:spPr>
          <a:xfrm>
            <a:off x="5653175" y="2482125"/>
            <a:ext cx="3744600" cy="3429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None/>
            </a:pPr>
            <a:r>
              <a:rPr lang="en" sz="1500" b="1"/>
              <a:t>Final output after inverse label encoder</a:t>
            </a:r>
            <a:endParaRPr sz="1500" b="1"/>
          </a:p>
        </p:txBody>
      </p:sp>
      <p:pic>
        <p:nvPicPr>
          <p:cNvPr id="533" name="Google Shape;533;g23cb7387e2d_0_14"/>
          <p:cNvPicPr preferRelativeResize="0"/>
          <p:nvPr/>
        </p:nvPicPr>
        <p:blipFill rotWithShape="1">
          <a:blip r:embed="rId3">
            <a:alphaModFix/>
          </a:blip>
          <a:srcRect t="23183"/>
          <a:stretch/>
        </p:blipFill>
        <p:spPr>
          <a:xfrm>
            <a:off x="65125" y="1261887"/>
            <a:ext cx="9013751" cy="601350"/>
          </a:xfrm>
          <a:prstGeom prst="rect">
            <a:avLst/>
          </a:prstGeom>
          <a:noFill/>
          <a:ln>
            <a:noFill/>
          </a:ln>
        </p:spPr>
      </p:pic>
      <p:pic>
        <p:nvPicPr>
          <p:cNvPr id="534" name="Google Shape;534;g23cb7387e2d_0_14"/>
          <p:cNvPicPr preferRelativeResize="0"/>
          <p:nvPr/>
        </p:nvPicPr>
        <p:blipFill rotWithShape="1">
          <a:blip r:embed="rId4">
            <a:alphaModFix/>
          </a:blip>
          <a:srcRect t="60553"/>
          <a:stretch/>
        </p:blipFill>
        <p:spPr>
          <a:xfrm>
            <a:off x="455275" y="2366312"/>
            <a:ext cx="3464226" cy="415500"/>
          </a:xfrm>
          <a:prstGeom prst="rect">
            <a:avLst/>
          </a:prstGeom>
          <a:noFill/>
          <a:ln>
            <a:noFill/>
          </a:ln>
        </p:spPr>
      </p:pic>
      <p:sp>
        <p:nvSpPr>
          <p:cNvPr id="535" name="Google Shape;535;g23cb7387e2d_0_14"/>
          <p:cNvSpPr/>
          <p:nvPr/>
        </p:nvSpPr>
        <p:spPr>
          <a:xfrm>
            <a:off x="3919500" y="2381613"/>
            <a:ext cx="5304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g23cb7387e2d_0_14"/>
          <p:cNvSpPr/>
          <p:nvPr/>
        </p:nvSpPr>
        <p:spPr>
          <a:xfrm>
            <a:off x="4449900" y="2286125"/>
            <a:ext cx="1044000" cy="6960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Yogurt</a:t>
            </a:r>
            <a:endParaRPr/>
          </a:p>
        </p:txBody>
      </p:sp>
      <p:sp>
        <p:nvSpPr>
          <p:cNvPr id="537" name="Google Shape;537;g23cb7387e2d_0_14"/>
          <p:cNvSpPr/>
          <p:nvPr/>
        </p:nvSpPr>
        <p:spPr>
          <a:xfrm>
            <a:off x="1744925" y="1863225"/>
            <a:ext cx="459900" cy="495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g23cb7387e2d_0_14"/>
          <p:cNvPicPr preferRelativeResize="0"/>
          <p:nvPr/>
        </p:nvPicPr>
        <p:blipFill rotWithShape="1">
          <a:blip r:embed="rId5">
            <a:alphaModFix/>
          </a:blip>
          <a:srcRect t="25048"/>
          <a:stretch/>
        </p:blipFill>
        <p:spPr>
          <a:xfrm>
            <a:off x="39213" y="3322813"/>
            <a:ext cx="9065574" cy="495900"/>
          </a:xfrm>
          <a:prstGeom prst="rect">
            <a:avLst/>
          </a:prstGeom>
          <a:noFill/>
          <a:ln>
            <a:noFill/>
          </a:ln>
        </p:spPr>
      </p:pic>
      <p:pic>
        <p:nvPicPr>
          <p:cNvPr id="539" name="Google Shape;539;g23cb7387e2d_0_14"/>
          <p:cNvPicPr preferRelativeResize="0"/>
          <p:nvPr/>
        </p:nvPicPr>
        <p:blipFill rotWithShape="1">
          <a:blip r:embed="rId6">
            <a:alphaModFix/>
          </a:blip>
          <a:srcRect t="57180"/>
          <a:stretch/>
        </p:blipFill>
        <p:spPr>
          <a:xfrm>
            <a:off x="380650" y="4272927"/>
            <a:ext cx="3433501" cy="415500"/>
          </a:xfrm>
          <a:prstGeom prst="rect">
            <a:avLst/>
          </a:prstGeom>
          <a:noFill/>
          <a:ln>
            <a:noFill/>
          </a:ln>
        </p:spPr>
      </p:pic>
      <p:sp>
        <p:nvSpPr>
          <p:cNvPr id="540" name="Google Shape;540;g23cb7387e2d_0_14"/>
          <p:cNvSpPr/>
          <p:nvPr/>
        </p:nvSpPr>
        <p:spPr>
          <a:xfrm>
            <a:off x="1792850" y="3818725"/>
            <a:ext cx="459900" cy="45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g23cb7387e2d_0_14"/>
          <p:cNvSpPr/>
          <p:nvPr/>
        </p:nvSpPr>
        <p:spPr>
          <a:xfrm>
            <a:off x="3814150" y="4288225"/>
            <a:ext cx="5304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g23cb7387e2d_0_14"/>
          <p:cNvSpPr/>
          <p:nvPr/>
        </p:nvSpPr>
        <p:spPr>
          <a:xfrm>
            <a:off x="4380563" y="4159425"/>
            <a:ext cx="1413600" cy="6960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Ice Cream &amp; Frozen Yogurt</a:t>
            </a:r>
            <a:endParaRPr/>
          </a:p>
        </p:txBody>
      </p:sp>
      <p:sp>
        <p:nvSpPr>
          <p:cNvPr id="543" name="Google Shape;543;g23cb7387e2d_0_14"/>
          <p:cNvSpPr txBox="1"/>
          <p:nvPr/>
        </p:nvSpPr>
        <p:spPr>
          <a:xfrm>
            <a:off x="5794175" y="4316525"/>
            <a:ext cx="3390600" cy="415500"/>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450"/>
              </a:spcAft>
              <a:buNone/>
            </a:pPr>
            <a:r>
              <a:rPr lang="en" sz="1500" b="1">
                <a:solidFill>
                  <a:schemeClr val="dk1"/>
                </a:solidFill>
                <a:latin typeface="Corbel"/>
                <a:ea typeface="Corbel"/>
                <a:cs typeface="Corbel"/>
                <a:sym typeface="Corbel"/>
              </a:rPr>
              <a:t>Final output after inverse label encoder</a:t>
            </a:r>
            <a:endParaRPr sz="1500" b="1">
              <a:solidFill>
                <a:schemeClr val="dk1"/>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g23cb7387e2d_0_45"/>
          <p:cNvSpPr txBox="1">
            <a:spLocks noGrp="1"/>
          </p:cNvSpPr>
          <p:nvPr>
            <p:ph type="title"/>
          </p:nvPr>
        </p:nvSpPr>
        <p:spPr>
          <a:xfrm>
            <a:off x="2458346" y="72225"/>
            <a:ext cx="4227300" cy="495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 sz="3200" b="1">
                <a:solidFill>
                  <a:srgbClr val="7D5012"/>
                </a:solidFill>
              </a:rPr>
              <a:t>How our model works</a:t>
            </a:r>
            <a:endParaRPr sz="3200" b="1">
              <a:solidFill>
                <a:srgbClr val="7D5012"/>
              </a:solidFill>
            </a:endParaRPr>
          </a:p>
        </p:txBody>
      </p:sp>
      <p:sp>
        <p:nvSpPr>
          <p:cNvPr id="549" name="Google Shape;549;g23cb7387e2d_0_45"/>
          <p:cNvSpPr txBox="1">
            <a:spLocks noGrp="1"/>
          </p:cNvSpPr>
          <p:nvPr>
            <p:ph type="body" idx="1"/>
          </p:nvPr>
        </p:nvSpPr>
        <p:spPr>
          <a:xfrm>
            <a:off x="2041776" y="1102725"/>
            <a:ext cx="5125800" cy="342900"/>
          </a:xfrm>
          <a:prstGeom prst="rect">
            <a:avLst/>
          </a:prstGeom>
        </p:spPr>
        <p:txBody>
          <a:bodyPr spcFirstLastPara="1" wrap="square" lIns="91425" tIns="45700" rIns="91425" bIns="45700" anchor="ctr" anchorCtr="0">
            <a:noAutofit/>
          </a:bodyPr>
          <a:lstStyle/>
          <a:p>
            <a:pPr marL="0" lvl="0" indent="0" algn="ctr" rtl="0">
              <a:spcBef>
                <a:spcPts val="360"/>
              </a:spcBef>
              <a:spcAft>
                <a:spcPts val="450"/>
              </a:spcAft>
              <a:buSzPts val="440"/>
              <a:buNone/>
            </a:pPr>
            <a:r>
              <a:rPr lang="en" sz="1520" b="1">
                <a:latin typeface="Arial"/>
                <a:ea typeface="Arial"/>
                <a:cs typeface="Arial"/>
                <a:sym typeface="Arial"/>
              </a:rPr>
              <a:t>Food category ‘Yogurt’ with high F1 Score of 97%</a:t>
            </a:r>
            <a:endParaRPr sz="1520" b="1">
              <a:latin typeface="Arial"/>
              <a:ea typeface="Arial"/>
              <a:cs typeface="Arial"/>
              <a:sym typeface="Arial"/>
            </a:endParaRPr>
          </a:p>
        </p:txBody>
      </p:sp>
      <p:sp>
        <p:nvSpPr>
          <p:cNvPr id="550" name="Google Shape;550;g23cb7387e2d_0_45"/>
          <p:cNvSpPr txBox="1">
            <a:spLocks noGrp="1"/>
          </p:cNvSpPr>
          <p:nvPr>
            <p:ph type="body" idx="1"/>
          </p:nvPr>
        </p:nvSpPr>
        <p:spPr>
          <a:xfrm>
            <a:off x="1976550" y="2412925"/>
            <a:ext cx="5190900" cy="4446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SzPts val="852"/>
              <a:buNone/>
            </a:pPr>
            <a:r>
              <a:rPr lang="en" b="1"/>
              <a:t>Modify it to sequence to feed into trained model</a:t>
            </a:r>
            <a:endParaRPr b="1"/>
          </a:p>
        </p:txBody>
      </p:sp>
      <p:sp>
        <p:nvSpPr>
          <p:cNvPr id="551" name="Google Shape;551;g23cb7387e2d_0_45"/>
          <p:cNvSpPr txBox="1">
            <a:spLocks noGrp="1"/>
          </p:cNvSpPr>
          <p:nvPr>
            <p:ph type="body" idx="1"/>
          </p:nvPr>
        </p:nvSpPr>
        <p:spPr>
          <a:xfrm>
            <a:off x="2479538" y="3710663"/>
            <a:ext cx="4044000" cy="342900"/>
          </a:xfrm>
          <a:prstGeom prst="rect">
            <a:avLst/>
          </a:prstGeom>
        </p:spPr>
        <p:txBody>
          <a:bodyPr spcFirstLastPara="1" wrap="square" lIns="91425" tIns="45700" rIns="91425" bIns="45700" anchor="ctr" anchorCtr="0">
            <a:noAutofit/>
          </a:bodyPr>
          <a:lstStyle/>
          <a:p>
            <a:pPr marL="0" lvl="0" indent="0" algn="l" rtl="0">
              <a:spcBef>
                <a:spcPts val="360"/>
              </a:spcBef>
              <a:spcAft>
                <a:spcPts val="450"/>
              </a:spcAft>
              <a:buNone/>
            </a:pPr>
            <a:r>
              <a:rPr lang="en" b="1"/>
              <a:t>Final output after inverse label encoder</a:t>
            </a:r>
            <a:endParaRPr b="1"/>
          </a:p>
        </p:txBody>
      </p:sp>
      <p:sp>
        <p:nvSpPr>
          <p:cNvPr id="552" name="Google Shape;552;g23cb7387e2d_0_45"/>
          <p:cNvSpPr txBox="1"/>
          <p:nvPr/>
        </p:nvSpPr>
        <p:spPr>
          <a:xfrm>
            <a:off x="2910475" y="642975"/>
            <a:ext cx="39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(Example of incorrect classification)</a:t>
            </a:r>
            <a:endParaRPr sz="1300" b="1"/>
          </a:p>
        </p:txBody>
      </p:sp>
      <p:pic>
        <p:nvPicPr>
          <p:cNvPr id="553" name="Google Shape;553;g23cb7387e2d_0_45"/>
          <p:cNvPicPr preferRelativeResize="0"/>
          <p:nvPr/>
        </p:nvPicPr>
        <p:blipFill>
          <a:blip r:embed="rId3">
            <a:alphaModFix/>
          </a:blip>
          <a:stretch>
            <a:fillRect/>
          </a:stretch>
        </p:blipFill>
        <p:spPr>
          <a:xfrm>
            <a:off x="56861" y="1591325"/>
            <a:ext cx="9065565" cy="661650"/>
          </a:xfrm>
          <a:prstGeom prst="rect">
            <a:avLst/>
          </a:prstGeom>
          <a:noFill/>
          <a:ln>
            <a:noFill/>
          </a:ln>
        </p:spPr>
      </p:pic>
      <p:pic>
        <p:nvPicPr>
          <p:cNvPr id="554" name="Google Shape;554;g23cb7387e2d_0_45"/>
          <p:cNvPicPr preferRelativeResize="0"/>
          <p:nvPr/>
        </p:nvPicPr>
        <p:blipFill>
          <a:blip r:embed="rId4">
            <a:alphaModFix/>
          </a:blip>
          <a:stretch>
            <a:fillRect/>
          </a:stretch>
        </p:blipFill>
        <p:spPr>
          <a:xfrm>
            <a:off x="1307575" y="2958375"/>
            <a:ext cx="6164880" cy="548337"/>
          </a:xfrm>
          <a:prstGeom prst="rect">
            <a:avLst/>
          </a:prstGeom>
          <a:noFill/>
          <a:ln>
            <a:noFill/>
          </a:ln>
        </p:spPr>
      </p:pic>
      <p:pic>
        <p:nvPicPr>
          <p:cNvPr id="555" name="Google Shape;555;g23cb7387e2d_0_45"/>
          <p:cNvPicPr preferRelativeResize="0"/>
          <p:nvPr/>
        </p:nvPicPr>
        <p:blipFill rotWithShape="1">
          <a:blip r:embed="rId5">
            <a:alphaModFix/>
          </a:blip>
          <a:srcRect t="28392"/>
          <a:stretch/>
        </p:blipFill>
        <p:spPr>
          <a:xfrm>
            <a:off x="2549600" y="4168602"/>
            <a:ext cx="3903899" cy="790050"/>
          </a:xfrm>
          <a:prstGeom prst="rect">
            <a:avLst/>
          </a:prstGeom>
          <a:noFill/>
          <a:ln>
            <a:noFill/>
          </a:ln>
        </p:spPr>
      </p:pic>
      <p:sp>
        <p:nvSpPr>
          <p:cNvPr id="556" name="Google Shape;556;g23cb7387e2d_0_45"/>
          <p:cNvSpPr/>
          <p:nvPr/>
        </p:nvSpPr>
        <p:spPr>
          <a:xfrm>
            <a:off x="6453500" y="4469275"/>
            <a:ext cx="627600" cy="44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g23cb7387e2d_0_45"/>
          <p:cNvPicPr preferRelativeResize="0"/>
          <p:nvPr/>
        </p:nvPicPr>
        <p:blipFill>
          <a:blip r:embed="rId3">
            <a:alphaModFix/>
          </a:blip>
          <a:stretch>
            <a:fillRect/>
          </a:stretch>
        </p:blipFill>
        <p:spPr>
          <a:xfrm>
            <a:off x="209261" y="1743725"/>
            <a:ext cx="9065565" cy="66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3cb7387e2d_0_66"/>
          <p:cNvSpPr txBox="1">
            <a:spLocks noGrp="1"/>
          </p:cNvSpPr>
          <p:nvPr>
            <p:ph type="body" idx="1"/>
          </p:nvPr>
        </p:nvSpPr>
        <p:spPr>
          <a:xfrm>
            <a:off x="1111650" y="1081125"/>
            <a:ext cx="2587200" cy="432300"/>
          </a:xfrm>
          <a:prstGeom prst="rect">
            <a:avLst/>
          </a:prstGeom>
        </p:spPr>
        <p:txBody>
          <a:bodyPr spcFirstLastPara="1" wrap="square" lIns="91425" tIns="45700" rIns="91425" bIns="45700" anchor="b" anchorCtr="0">
            <a:noAutofit/>
          </a:bodyPr>
          <a:lstStyle/>
          <a:p>
            <a:pPr marL="0" lvl="0" indent="0" algn="l" rtl="0">
              <a:spcBef>
                <a:spcPts val="420"/>
              </a:spcBef>
              <a:spcAft>
                <a:spcPts val="450"/>
              </a:spcAft>
              <a:buNone/>
            </a:pPr>
            <a:r>
              <a:rPr lang="en" sz="1800" b="1">
                <a:solidFill>
                  <a:srgbClr val="7D5012"/>
                </a:solidFill>
              </a:rPr>
              <a:t>Correct classification top 10  probabilities </a:t>
            </a:r>
            <a:endParaRPr sz="1800" b="1">
              <a:solidFill>
                <a:srgbClr val="7D5012"/>
              </a:solidFill>
            </a:endParaRPr>
          </a:p>
        </p:txBody>
      </p:sp>
      <p:pic>
        <p:nvPicPr>
          <p:cNvPr id="563" name="Google Shape;563;g23cb7387e2d_0_66"/>
          <p:cNvPicPr preferRelativeResize="0"/>
          <p:nvPr/>
        </p:nvPicPr>
        <p:blipFill>
          <a:blip r:embed="rId3">
            <a:alphaModFix/>
          </a:blip>
          <a:stretch>
            <a:fillRect/>
          </a:stretch>
        </p:blipFill>
        <p:spPr>
          <a:xfrm>
            <a:off x="4917000" y="1833275"/>
            <a:ext cx="4049400" cy="2515425"/>
          </a:xfrm>
          <a:prstGeom prst="rect">
            <a:avLst/>
          </a:prstGeom>
          <a:noFill/>
          <a:ln>
            <a:noFill/>
          </a:ln>
        </p:spPr>
      </p:pic>
      <p:sp>
        <p:nvSpPr>
          <p:cNvPr id="564" name="Google Shape;564;g23cb7387e2d_0_66"/>
          <p:cNvSpPr txBox="1">
            <a:spLocks noGrp="1"/>
          </p:cNvSpPr>
          <p:nvPr>
            <p:ph type="body" idx="3"/>
          </p:nvPr>
        </p:nvSpPr>
        <p:spPr>
          <a:xfrm>
            <a:off x="5420050" y="1039050"/>
            <a:ext cx="2761500" cy="432300"/>
          </a:xfrm>
          <a:prstGeom prst="rect">
            <a:avLst/>
          </a:prstGeom>
        </p:spPr>
        <p:txBody>
          <a:bodyPr spcFirstLastPara="1" wrap="square" lIns="91425" tIns="45700" rIns="91425" bIns="45700" anchor="b" anchorCtr="0">
            <a:noAutofit/>
          </a:bodyPr>
          <a:lstStyle/>
          <a:p>
            <a:pPr marL="0" lvl="0" indent="0" algn="l" rtl="0">
              <a:spcBef>
                <a:spcPts val="420"/>
              </a:spcBef>
              <a:spcAft>
                <a:spcPts val="450"/>
              </a:spcAft>
              <a:buClr>
                <a:schemeClr val="dk1"/>
              </a:buClr>
              <a:buSzPts val="1100"/>
              <a:buFont typeface="Arial"/>
              <a:buNone/>
            </a:pPr>
            <a:r>
              <a:rPr lang="en" sz="1800" b="1">
                <a:solidFill>
                  <a:srgbClr val="7D5012"/>
                </a:solidFill>
              </a:rPr>
              <a:t>Incorrect classification top 10  probabilities </a:t>
            </a:r>
            <a:endParaRPr sz="1800" b="1">
              <a:solidFill>
                <a:srgbClr val="7D5012"/>
              </a:solidFill>
            </a:endParaRPr>
          </a:p>
        </p:txBody>
      </p:sp>
      <p:pic>
        <p:nvPicPr>
          <p:cNvPr id="565" name="Google Shape;565;g23cb7387e2d_0_66"/>
          <p:cNvPicPr preferRelativeResize="0"/>
          <p:nvPr/>
        </p:nvPicPr>
        <p:blipFill rotWithShape="1">
          <a:blip r:embed="rId4">
            <a:alphaModFix/>
          </a:blip>
          <a:srcRect r="4816"/>
          <a:stretch/>
        </p:blipFill>
        <p:spPr>
          <a:xfrm>
            <a:off x="380575" y="1833275"/>
            <a:ext cx="4256650" cy="2515425"/>
          </a:xfrm>
          <a:prstGeom prst="rect">
            <a:avLst/>
          </a:prstGeom>
          <a:noFill/>
          <a:ln>
            <a:noFill/>
          </a:ln>
        </p:spPr>
      </p:pic>
      <p:sp>
        <p:nvSpPr>
          <p:cNvPr id="566" name="Google Shape;566;g23cb7387e2d_0_66"/>
          <p:cNvSpPr txBox="1"/>
          <p:nvPr/>
        </p:nvSpPr>
        <p:spPr>
          <a:xfrm>
            <a:off x="380575" y="25"/>
            <a:ext cx="9225600" cy="6771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 sz="3200" b="1">
                <a:solidFill>
                  <a:srgbClr val="7D5012"/>
                </a:solidFill>
                <a:latin typeface="Corbel"/>
                <a:ea typeface="Corbel"/>
                <a:cs typeface="Corbel"/>
                <a:sym typeface="Corbel"/>
              </a:rPr>
              <a:t>Softmax probability of top 10 predictions</a:t>
            </a:r>
            <a:endParaRPr sz="3200" b="1">
              <a:solidFill>
                <a:srgbClr val="7D5012"/>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g23cb7387e2d_0_92"/>
          <p:cNvPicPr preferRelativeResize="0"/>
          <p:nvPr/>
        </p:nvPicPr>
        <p:blipFill rotWithShape="1">
          <a:blip r:embed="rId3">
            <a:alphaModFix/>
          </a:blip>
          <a:srcRect b="38661"/>
          <a:stretch/>
        </p:blipFill>
        <p:spPr>
          <a:xfrm>
            <a:off x="1092750" y="1084325"/>
            <a:ext cx="4358799" cy="1852076"/>
          </a:xfrm>
          <a:prstGeom prst="rect">
            <a:avLst/>
          </a:prstGeom>
          <a:noFill/>
          <a:ln>
            <a:noFill/>
          </a:ln>
        </p:spPr>
      </p:pic>
      <p:sp>
        <p:nvSpPr>
          <p:cNvPr id="572" name="Google Shape;572;g23cb7387e2d_0_92"/>
          <p:cNvSpPr txBox="1"/>
          <p:nvPr/>
        </p:nvSpPr>
        <p:spPr>
          <a:xfrm>
            <a:off x="988825" y="93950"/>
            <a:ext cx="8730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rgbClr val="7D5012"/>
                </a:solidFill>
                <a:latin typeface="Corbel"/>
                <a:ea typeface="Corbel"/>
                <a:cs typeface="Corbel"/>
                <a:sym typeface="Corbel"/>
              </a:rPr>
              <a:t>Cases with ambiguous classification results</a:t>
            </a:r>
            <a:endParaRPr sz="3400" b="1">
              <a:solidFill>
                <a:srgbClr val="7D5012"/>
              </a:solidFill>
              <a:latin typeface="Corbel"/>
              <a:ea typeface="Corbel"/>
              <a:cs typeface="Corbel"/>
              <a:sym typeface="Corbel"/>
            </a:endParaRPr>
          </a:p>
        </p:txBody>
      </p:sp>
      <p:pic>
        <p:nvPicPr>
          <p:cNvPr id="573" name="Google Shape;573;g23cb7387e2d_0_92"/>
          <p:cNvPicPr preferRelativeResize="0"/>
          <p:nvPr/>
        </p:nvPicPr>
        <p:blipFill>
          <a:blip r:embed="rId4">
            <a:alphaModFix/>
          </a:blip>
          <a:stretch>
            <a:fillRect/>
          </a:stretch>
        </p:blipFill>
        <p:spPr>
          <a:xfrm>
            <a:off x="3239775" y="3400650"/>
            <a:ext cx="4831549" cy="1620700"/>
          </a:xfrm>
          <a:prstGeom prst="rect">
            <a:avLst/>
          </a:prstGeom>
          <a:noFill/>
          <a:ln>
            <a:noFill/>
          </a:ln>
        </p:spPr>
      </p:pic>
      <p:sp>
        <p:nvSpPr>
          <p:cNvPr id="574" name="Google Shape;574;g23cb7387e2d_0_92"/>
          <p:cNvSpPr txBox="1"/>
          <p:nvPr/>
        </p:nvSpPr>
        <p:spPr>
          <a:xfrm>
            <a:off x="5725950" y="1907763"/>
            <a:ext cx="2913900" cy="1154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input_text = 'TURKEY ROAST: DARK TURKEY, WHITE TURKEY, CONTAINING UP TO 26% OF A SOLUTION OF TURKEY BROTH, MODIFIED FOOD STARCH, SALT, SUGAR, SODIUM PHOSPHATE, NATURAL FLAVORING. GRAVY: WATER, SEASONING (MODIFIED FOOD STARCH, SWEET WHEY SOLIDS (MILK), CORN STARCH, AUTOLYZED YEAST EXTRACT, SALT, CARAMEL COLOR, CALCIUM CASEINATE (MILK), ONION POWDER, PAPRIKA, XANTHAN GUM, DICALCIUM PHOSPHATE, FLAVORING).'</a:t>
            </a:r>
            <a:endParaRPr sz="600">
              <a:solidFill>
                <a:srgbClr val="CE9178"/>
              </a:solidFill>
              <a:highlight>
                <a:srgbClr val="1E1E1E"/>
              </a:highlight>
              <a:latin typeface="Courier New"/>
              <a:ea typeface="Courier New"/>
              <a:cs typeface="Courier New"/>
              <a:sym typeface="Courier New"/>
            </a:endParaRPr>
          </a:p>
        </p:txBody>
      </p:sp>
      <p:sp>
        <p:nvSpPr>
          <p:cNvPr id="575" name="Google Shape;575;g23cb7387e2d_0_92"/>
          <p:cNvSpPr/>
          <p:nvPr/>
        </p:nvSpPr>
        <p:spPr>
          <a:xfrm>
            <a:off x="8071325" y="2887525"/>
            <a:ext cx="983700" cy="1002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grpSp>
        <p:nvGrpSpPr>
          <p:cNvPr id="580" name="Google Shape;580;p43"/>
          <p:cNvGrpSpPr/>
          <p:nvPr/>
        </p:nvGrpSpPr>
        <p:grpSpPr>
          <a:xfrm>
            <a:off x="113109" y="0"/>
            <a:ext cx="1827609" cy="5143500"/>
            <a:chOff x="1320800" y="0"/>
            <a:chExt cx="2436813" cy="6858001"/>
          </a:xfrm>
        </p:grpSpPr>
        <p:sp>
          <p:nvSpPr>
            <p:cNvPr id="581" name="Google Shape;581;p4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582" name="Google Shape;582;p4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583" name="Google Shape;583;p4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584" name="Google Shape;584;p4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585" name="Google Shape;585;p4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586" name="Google Shape;586;p4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587" name="Google Shape;587;p4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nvGrpSpPr>
          <p:cNvPr id="588" name="Google Shape;588;p43"/>
          <p:cNvGrpSpPr/>
          <p:nvPr/>
        </p:nvGrpSpPr>
        <p:grpSpPr>
          <a:xfrm>
            <a:off x="1717698" y="-9656"/>
            <a:ext cx="1953297" cy="5167646"/>
            <a:chOff x="2199787" y="-12875"/>
            <a:chExt cx="2679011" cy="6890194"/>
          </a:xfrm>
        </p:grpSpPr>
        <p:sp>
          <p:nvSpPr>
            <p:cNvPr id="589" name="Google Shape;589;p43"/>
            <p:cNvSpPr/>
            <p:nvPr/>
          </p:nvSpPr>
          <p:spPr>
            <a:xfrm>
              <a:off x="2199787" y="-12875"/>
              <a:ext cx="2679011" cy="5301468"/>
            </a:xfrm>
            <a:custGeom>
              <a:avLst/>
              <a:gdLst/>
              <a:ahLst/>
              <a:cxnLst/>
              <a:rect l="l" t="t" r="r" b="b"/>
              <a:pathLst>
                <a:path w="2679012" h="2540977" extrusionOk="0">
                  <a:moveTo>
                    <a:pt x="921784" y="0"/>
                  </a:moveTo>
                  <a:lnTo>
                    <a:pt x="2678853" y="6171"/>
                  </a:lnTo>
                  <a:cubicBezTo>
                    <a:pt x="2682925" y="861394"/>
                    <a:pt x="2607511" y="1685754"/>
                    <a:pt x="2611583" y="2540977"/>
                  </a:cubicBezTo>
                  <a:lnTo>
                    <a:pt x="0" y="2527229"/>
                  </a:lnTo>
                  <a:lnTo>
                    <a:pt x="921784" y="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90" name="Google Shape;590;p43"/>
            <p:cNvSpPr/>
            <p:nvPr/>
          </p:nvSpPr>
          <p:spPr>
            <a:xfrm>
              <a:off x="2211875" y="5257482"/>
              <a:ext cx="2586931" cy="1619837"/>
            </a:xfrm>
            <a:custGeom>
              <a:avLst/>
              <a:gdLst/>
              <a:ahLst/>
              <a:cxnLst/>
              <a:rect l="l" t="t" r="r" b="b"/>
              <a:pathLst>
                <a:path w="3664846" h="4305273" extrusionOk="0">
                  <a:moveTo>
                    <a:pt x="0" y="15785"/>
                  </a:moveTo>
                  <a:lnTo>
                    <a:pt x="3664846" y="0"/>
                  </a:lnTo>
                  <a:cubicBezTo>
                    <a:pt x="3664841" y="1428496"/>
                    <a:pt x="3664837" y="2856992"/>
                    <a:pt x="3664832" y="4285488"/>
                  </a:cubicBezTo>
                  <a:lnTo>
                    <a:pt x="1705997" y="4305273"/>
                  </a:lnTo>
                  <a:lnTo>
                    <a:pt x="0" y="15785"/>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grpSp>
      <p:grpSp>
        <p:nvGrpSpPr>
          <p:cNvPr id="591" name="Google Shape;591;p43"/>
          <p:cNvGrpSpPr/>
          <p:nvPr/>
        </p:nvGrpSpPr>
        <p:grpSpPr>
          <a:xfrm>
            <a:off x="1770459" y="0"/>
            <a:ext cx="1827609" cy="5143500"/>
            <a:chOff x="1320800" y="0"/>
            <a:chExt cx="2436813" cy="6858001"/>
          </a:xfrm>
        </p:grpSpPr>
        <p:sp>
          <p:nvSpPr>
            <p:cNvPr id="592" name="Google Shape;592;p4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593" name="Google Shape;593;p4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594" name="Google Shape;594;p4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595" name="Google Shape;595;p4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596" name="Google Shape;596;p4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597" name="Google Shape;597;p4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598" name="Google Shape;598;p43"/>
          <p:cNvSpPr txBox="1">
            <a:spLocks noGrp="1"/>
          </p:cNvSpPr>
          <p:nvPr>
            <p:ph type="title"/>
          </p:nvPr>
        </p:nvSpPr>
        <p:spPr>
          <a:xfrm>
            <a:off x="3042046" y="143273"/>
            <a:ext cx="5509418" cy="106044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200"/>
              <a:buFont typeface="Corbel"/>
              <a:buNone/>
            </a:pPr>
            <a:r>
              <a:rPr lang="en" sz="3200" b="1">
                <a:solidFill>
                  <a:srgbClr val="7D5012"/>
                </a:solidFill>
              </a:rPr>
              <a:t>Reasons for high accuracy</a:t>
            </a:r>
            <a:endParaRPr/>
          </a:p>
        </p:txBody>
      </p:sp>
      <p:pic>
        <p:nvPicPr>
          <p:cNvPr id="599" name="Google Shape;599;p43" descr="Graph on document with pen"/>
          <p:cNvPicPr preferRelativeResize="0"/>
          <p:nvPr/>
        </p:nvPicPr>
        <p:blipFill rotWithShape="1">
          <a:blip r:embed="rId4">
            <a:alphaModFix/>
          </a:blip>
          <a:srcRect l="40026" r="26304"/>
          <a:stretch/>
        </p:blipFill>
        <p:spPr>
          <a:xfrm>
            <a:off x="20" y="10"/>
            <a:ext cx="2594352" cy="5143490"/>
          </a:xfrm>
          <a:custGeom>
            <a:avLst/>
            <a:gdLst/>
            <a:ahLst/>
            <a:cxnLst/>
            <a:rect l="l" t="t" r="r" b="b"/>
            <a:pathLst>
              <a:path w="3458633" h="6858000" extrusionOk="0">
                <a:moveTo>
                  <a:pt x="0" y="0"/>
                </a:moveTo>
                <a:lnTo>
                  <a:pt x="3174999" y="0"/>
                </a:lnTo>
                <a:lnTo>
                  <a:pt x="2294466" y="5223932"/>
                </a:lnTo>
                <a:lnTo>
                  <a:pt x="3458633" y="6853767"/>
                </a:lnTo>
                <a:lnTo>
                  <a:pt x="0" y="6858000"/>
                </a:lnTo>
                <a:lnTo>
                  <a:pt x="0" y="0"/>
                </a:lnTo>
                <a:close/>
              </a:path>
            </a:pathLst>
          </a:custGeom>
          <a:noFill/>
          <a:ln>
            <a:noFill/>
          </a:ln>
        </p:spPr>
      </p:pic>
      <p:sp>
        <p:nvSpPr>
          <p:cNvPr id="600" name="Google Shape;600;p43"/>
          <p:cNvSpPr txBox="1">
            <a:spLocks noGrp="1"/>
          </p:cNvSpPr>
          <p:nvPr>
            <p:ph type="body" idx="1"/>
          </p:nvPr>
        </p:nvSpPr>
        <p:spPr>
          <a:xfrm>
            <a:off x="2668192" y="1146572"/>
            <a:ext cx="6362700" cy="3334223"/>
          </a:xfrm>
          <a:prstGeom prst="rect">
            <a:avLst/>
          </a:prstGeom>
          <a:noFill/>
          <a:ln>
            <a:noFill/>
          </a:ln>
        </p:spPr>
        <p:txBody>
          <a:bodyPr spcFirstLastPara="1" wrap="square" lIns="91425" tIns="45700" rIns="91425" bIns="45700" anchor="ctr" anchorCtr="0">
            <a:normAutofit/>
          </a:bodyPr>
          <a:lstStyle/>
          <a:p>
            <a:pPr marL="457200" lvl="0" indent="-342900" algn="l" rtl="0">
              <a:lnSpc>
                <a:spcPct val="105000"/>
              </a:lnSpc>
              <a:spcBef>
                <a:spcPts val="360"/>
              </a:spcBef>
              <a:spcAft>
                <a:spcPts val="0"/>
              </a:spcAft>
              <a:buSzPts val="2610"/>
              <a:buFont typeface="Arial"/>
              <a:buChar char="•"/>
            </a:pPr>
            <a:r>
              <a:rPr lang="en"/>
              <a:t>Sufficient amount of training, high-quality data</a:t>
            </a:r>
            <a:endParaRPr/>
          </a:p>
          <a:p>
            <a:pPr marL="457200" lvl="0" indent="-342900" algn="l" rtl="0">
              <a:lnSpc>
                <a:spcPct val="105000"/>
              </a:lnSpc>
              <a:spcBef>
                <a:spcPts val="960"/>
              </a:spcBef>
              <a:spcAft>
                <a:spcPts val="0"/>
              </a:spcAft>
              <a:buSzPts val="2610"/>
              <a:buFont typeface="Arial"/>
              <a:buChar char="•"/>
            </a:pPr>
            <a:r>
              <a:rPr lang="en"/>
              <a:t>Effective preprocessing (Tokenization, Padding)</a:t>
            </a:r>
            <a:endParaRPr/>
          </a:p>
          <a:p>
            <a:pPr marL="457200" lvl="0" indent="-342900" algn="l" rtl="0">
              <a:lnSpc>
                <a:spcPct val="105000"/>
              </a:lnSpc>
              <a:spcBef>
                <a:spcPts val="960"/>
              </a:spcBef>
              <a:spcAft>
                <a:spcPts val="0"/>
              </a:spcAft>
              <a:buSzPts val="2610"/>
              <a:buFont typeface="Arial"/>
              <a:buChar char="•"/>
            </a:pPr>
            <a:r>
              <a:rPr lang="en"/>
              <a:t>Suitable architecture as discussed in the previous slide</a:t>
            </a:r>
            <a:endParaRPr/>
          </a:p>
          <a:p>
            <a:pPr marL="457200" lvl="0" indent="-342900" algn="l" rtl="0">
              <a:lnSpc>
                <a:spcPct val="105000"/>
              </a:lnSpc>
              <a:spcBef>
                <a:spcPts val="960"/>
              </a:spcBef>
              <a:spcAft>
                <a:spcPts val="0"/>
              </a:spcAft>
              <a:buSzPts val="2610"/>
              <a:buFont typeface="Arial"/>
              <a:buChar char="•"/>
            </a:pPr>
            <a:r>
              <a:rPr lang="en"/>
              <a:t>Use of early stopping callback- prevents overfitting</a:t>
            </a:r>
            <a:endParaRPr/>
          </a:p>
          <a:p>
            <a:pPr marL="457200" lvl="0" indent="-342900" algn="l" rtl="0">
              <a:lnSpc>
                <a:spcPct val="105000"/>
              </a:lnSpc>
              <a:spcBef>
                <a:spcPts val="960"/>
              </a:spcBef>
              <a:spcAft>
                <a:spcPts val="0"/>
              </a:spcAft>
              <a:buSzPts val="2610"/>
              <a:buFont typeface="Arial"/>
              <a:buChar char="•"/>
            </a:pPr>
            <a:r>
              <a:rPr lang="en"/>
              <a:t>Effective optimizer- Adam</a:t>
            </a:r>
            <a:endParaRPr/>
          </a:p>
          <a:p>
            <a:pPr marL="457200" lvl="0" indent="-342900" algn="l" rtl="0">
              <a:lnSpc>
                <a:spcPct val="105000"/>
              </a:lnSpc>
              <a:spcBef>
                <a:spcPts val="960"/>
              </a:spcBef>
              <a:spcAft>
                <a:spcPts val="0"/>
              </a:spcAft>
              <a:buSzPts val="2610"/>
              <a:buFont typeface="Arial"/>
              <a:buChar char="•"/>
            </a:pPr>
            <a:r>
              <a:rPr lang="en"/>
              <a:t>Effective Loss function - Sparse Categorical Cross-entropy </a:t>
            </a:r>
            <a:endParaRPr/>
          </a:p>
          <a:p>
            <a:pPr marL="457200" lvl="0" indent="-177165" algn="l" rtl="0">
              <a:lnSpc>
                <a:spcPct val="105000"/>
              </a:lnSpc>
              <a:spcBef>
                <a:spcPts val="960"/>
              </a:spcBef>
              <a:spcAft>
                <a:spcPts val="600"/>
              </a:spcAft>
              <a:buSzPts val="2610"/>
              <a:buFont typeface="Arial"/>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Effect transition="in" filter="fade">
                                      <p:cBhvr>
                                        <p:cTn id="7" dur="500"/>
                                        <p:tgtEl>
                                          <p:spTgt spid="6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Effect transition="in" filter="fade">
                                      <p:cBhvr>
                                        <p:cTn id="12" dur="500"/>
                                        <p:tgtEl>
                                          <p:spTgt spid="6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0">
                                            <p:txEl>
                                              <p:pRg st="2" end="2"/>
                                            </p:txEl>
                                          </p:spTgt>
                                        </p:tgtEl>
                                        <p:attrNameLst>
                                          <p:attrName>style.visibility</p:attrName>
                                        </p:attrNameLst>
                                      </p:cBhvr>
                                      <p:to>
                                        <p:strVal val="visible"/>
                                      </p:to>
                                    </p:set>
                                    <p:animEffect transition="in" filter="fade">
                                      <p:cBhvr>
                                        <p:cTn id="17" dur="500"/>
                                        <p:tgtEl>
                                          <p:spTgt spid="6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0">
                                            <p:txEl>
                                              <p:pRg st="3" end="3"/>
                                            </p:txEl>
                                          </p:spTgt>
                                        </p:tgtEl>
                                        <p:attrNameLst>
                                          <p:attrName>style.visibility</p:attrName>
                                        </p:attrNameLst>
                                      </p:cBhvr>
                                      <p:to>
                                        <p:strVal val="visible"/>
                                      </p:to>
                                    </p:set>
                                    <p:animEffect transition="in" filter="fade">
                                      <p:cBhvr>
                                        <p:cTn id="22" dur="500"/>
                                        <p:tgtEl>
                                          <p:spTgt spid="6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0">
                                            <p:txEl>
                                              <p:pRg st="4" end="4"/>
                                            </p:txEl>
                                          </p:spTgt>
                                        </p:tgtEl>
                                        <p:attrNameLst>
                                          <p:attrName>style.visibility</p:attrName>
                                        </p:attrNameLst>
                                      </p:cBhvr>
                                      <p:to>
                                        <p:strVal val="visible"/>
                                      </p:to>
                                    </p:set>
                                    <p:animEffect transition="in" filter="fade">
                                      <p:cBhvr>
                                        <p:cTn id="27" dur="500"/>
                                        <p:tgtEl>
                                          <p:spTgt spid="6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0">
                                            <p:txEl>
                                              <p:pRg st="5" end="5"/>
                                            </p:txEl>
                                          </p:spTgt>
                                        </p:tgtEl>
                                        <p:attrNameLst>
                                          <p:attrName>style.visibility</p:attrName>
                                        </p:attrNameLst>
                                      </p:cBhvr>
                                      <p:to>
                                        <p:strVal val="visible"/>
                                      </p:to>
                                    </p:set>
                                    <p:animEffect transition="in" filter="fade">
                                      <p:cBhvr>
                                        <p:cTn id="32" dur="500"/>
                                        <p:tgtEl>
                                          <p:spTgt spid="6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0">
                                            <p:txEl>
                                              <p:pRg st="6" end="6"/>
                                            </p:txEl>
                                          </p:spTgt>
                                        </p:tgtEl>
                                        <p:attrNameLst>
                                          <p:attrName>style.visibility</p:attrName>
                                        </p:attrNameLst>
                                      </p:cBhvr>
                                      <p:to>
                                        <p:strVal val="visible"/>
                                      </p:to>
                                    </p:set>
                                    <p:animEffect transition="in" filter="fade">
                                      <p:cBhvr>
                                        <p:cTn id="37" dur="500"/>
                                        <p:tgtEl>
                                          <p:spTgt spid="60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2608948" y="225585"/>
            <a:ext cx="5509418" cy="106044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556"/>
              <a:buFont typeface="Corbel"/>
              <a:buNone/>
            </a:pPr>
            <a:r>
              <a:rPr lang="en" sz="3200" b="1">
                <a:solidFill>
                  <a:srgbClr val="7D5012"/>
                </a:solidFill>
              </a:rPr>
              <a:t>Statement of Work</a:t>
            </a:r>
            <a:endParaRPr/>
          </a:p>
        </p:txBody>
      </p:sp>
      <p:pic>
        <p:nvPicPr>
          <p:cNvPr id="194" name="Google Shape;194;p7" descr="Junk Food Cartoon png download - 1024*683 - Free Transparent Human Behavior  png Download. - CleanPNG / KissPNG"/>
          <p:cNvPicPr preferRelativeResize="0"/>
          <p:nvPr/>
        </p:nvPicPr>
        <p:blipFill rotWithShape="1">
          <a:blip r:embed="rId4">
            <a:alphaModFix/>
          </a:blip>
          <a:srcRect l="34186" r="31010" b="1"/>
          <a:stretch/>
        </p:blipFill>
        <p:spPr>
          <a:xfrm>
            <a:off x="14596" y="19656"/>
            <a:ext cx="2594352" cy="5143490"/>
          </a:xfrm>
          <a:custGeom>
            <a:avLst/>
            <a:gdLst/>
            <a:ahLst/>
            <a:cxnLst/>
            <a:rect l="l" t="t" r="r" b="b"/>
            <a:pathLst>
              <a:path w="3458633" h="6858000" extrusionOk="0">
                <a:moveTo>
                  <a:pt x="0" y="0"/>
                </a:moveTo>
                <a:lnTo>
                  <a:pt x="3174999" y="0"/>
                </a:lnTo>
                <a:lnTo>
                  <a:pt x="2294466" y="5223932"/>
                </a:lnTo>
                <a:lnTo>
                  <a:pt x="3458633" y="6853767"/>
                </a:lnTo>
                <a:lnTo>
                  <a:pt x="0" y="6858000"/>
                </a:lnTo>
                <a:lnTo>
                  <a:pt x="0" y="0"/>
                </a:lnTo>
                <a:close/>
              </a:path>
            </a:pathLst>
          </a:custGeom>
          <a:noFill/>
          <a:ln>
            <a:noFill/>
          </a:ln>
        </p:spPr>
      </p:pic>
      <p:sp>
        <p:nvSpPr>
          <p:cNvPr id="195" name="Google Shape;195;p7"/>
          <p:cNvSpPr/>
          <p:nvPr/>
        </p:nvSpPr>
        <p:spPr>
          <a:xfrm>
            <a:off x="2221066" y="1425890"/>
            <a:ext cx="2143725" cy="1712599"/>
          </a:xfrm>
          <a:custGeom>
            <a:avLst/>
            <a:gdLst/>
            <a:ahLst/>
            <a:cxnLst/>
            <a:rect l="l" t="t" r="r" b="b"/>
            <a:pathLst>
              <a:path w="1582600" h="1429610" extrusionOk="0">
                <a:moveTo>
                  <a:pt x="0" y="0"/>
                </a:moveTo>
                <a:lnTo>
                  <a:pt x="1582600" y="0"/>
                </a:lnTo>
                <a:lnTo>
                  <a:pt x="1582600" y="1429610"/>
                </a:lnTo>
                <a:lnTo>
                  <a:pt x="0" y="1429610"/>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2000"/>
              <a:buFont typeface="Corbel"/>
              <a:buNone/>
            </a:pPr>
            <a:r>
              <a:rPr lang="en" sz="2000" b="1" i="0" u="none" strike="noStrike" cap="none">
                <a:solidFill>
                  <a:schemeClr val="lt1"/>
                </a:solidFill>
                <a:latin typeface="Corbel"/>
                <a:ea typeface="Corbel"/>
                <a:cs typeface="Corbel"/>
                <a:sym typeface="Corbel"/>
              </a:rPr>
              <a:t>Objective</a:t>
            </a:r>
            <a:endParaRPr/>
          </a:p>
          <a:p>
            <a:pPr marL="0" marR="0" lvl="0" indent="0" algn="ctr" rtl="0">
              <a:lnSpc>
                <a:spcPct val="90000"/>
              </a:lnSpc>
              <a:spcBef>
                <a:spcPts val="700"/>
              </a:spcBef>
              <a:spcAft>
                <a:spcPts val="0"/>
              </a:spcAft>
              <a:buClr>
                <a:srgbClr val="0C0C0C"/>
              </a:buClr>
              <a:buSzPts val="1600"/>
              <a:buFont typeface="Corbel"/>
              <a:buNone/>
            </a:pPr>
            <a:r>
              <a:rPr lang="en" sz="1600" b="0" i="0" u="none" strike="noStrike" cap="none">
                <a:solidFill>
                  <a:srgbClr val="0C0C0C"/>
                </a:solidFill>
                <a:latin typeface="Corbel"/>
                <a:ea typeface="Corbel"/>
                <a:cs typeface="Corbel"/>
                <a:sym typeface="Corbel"/>
              </a:rPr>
              <a:t>Access to food and nutrition information quickly and reliably.</a:t>
            </a:r>
            <a:endParaRPr sz="1600" b="0" i="0" u="none" strike="noStrike" cap="none">
              <a:solidFill>
                <a:srgbClr val="0C0C0C"/>
              </a:solidFill>
              <a:latin typeface="Corbel"/>
              <a:ea typeface="Corbel"/>
              <a:cs typeface="Corbel"/>
              <a:sym typeface="Corbel"/>
            </a:endParaRPr>
          </a:p>
        </p:txBody>
      </p:sp>
      <p:sp>
        <p:nvSpPr>
          <p:cNvPr id="196" name="Google Shape;196;p7"/>
          <p:cNvSpPr/>
          <p:nvPr/>
        </p:nvSpPr>
        <p:spPr>
          <a:xfrm>
            <a:off x="4561834" y="1410674"/>
            <a:ext cx="2143725" cy="1727815"/>
          </a:xfrm>
          <a:custGeom>
            <a:avLst/>
            <a:gdLst/>
            <a:ahLst/>
            <a:cxnLst/>
            <a:rect l="l" t="t" r="r" b="b"/>
            <a:pathLst>
              <a:path w="1869272" h="1458828" extrusionOk="0">
                <a:moveTo>
                  <a:pt x="0" y="0"/>
                </a:moveTo>
                <a:lnTo>
                  <a:pt x="1869272" y="0"/>
                </a:lnTo>
                <a:lnTo>
                  <a:pt x="1869272" y="1458828"/>
                </a:lnTo>
                <a:lnTo>
                  <a:pt x="0" y="1458828"/>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2000"/>
              <a:buFont typeface="Corbel"/>
              <a:buNone/>
            </a:pPr>
            <a:r>
              <a:rPr lang="en" sz="2000" b="1" i="0" u="none" strike="noStrike" cap="none">
                <a:solidFill>
                  <a:schemeClr val="lt1"/>
                </a:solidFill>
                <a:latin typeface="Corbel"/>
                <a:ea typeface="Corbel"/>
                <a:cs typeface="Corbel"/>
                <a:sym typeface="Corbel"/>
              </a:rPr>
              <a:t>Purpose</a:t>
            </a:r>
            <a:endParaRPr/>
          </a:p>
          <a:p>
            <a:pPr marL="0" marR="0" lvl="0" indent="0" algn="ctr" rtl="0">
              <a:lnSpc>
                <a:spcPct val="90000"/>
              </a:lnSpc>
              <a:spcBef>
                <a:spcPts val="700"/>
              </a:spcBef>
              <a:spcAft>
                <a:spcPts val="0"/>
              </a:spcAft>
              <a:buClr>
                <a:srgbClr val="0C0C0C"/>
              </a:buClr>
              <a:buSzPts val="1600"/>
              <a:buFont typeface="Corbel"/>
              <a:buNone/>
            </a:pPr>
            <a:r>
              <a:rPr lang="en" sz="1600" b="0" i="0" u="none" strike="noStrike" cap="none">
                <a:solidFill>
                  <a:srgbClr val="0C0C0C"/>
                </a:solidFill>
                <a:latin typeface="Corbel"/>
                <a:ea typeface="Corbel"/>
                <a:cs typeface="Corbel"/>
                <a:sym typeface="Corbel"/>
              </a:rPr>
              <a:t>Improving nutrition quality in the US food supply, Help people make informed decisions</a:t>
            </a:r>
            <a:endParaRPr sz="1600" b="0" i="0" u="none" strike="noStrike" cap="none">
              <a:solidFill>
                <a:srgbClr val="0C0C0C"/>
              </a:solidFill>
              <a:latin typeface="Corbel"/>
              <a:ea typeface="Corbel"/>
              <a:cs typeface="Corbel"/>
              <a:sym typeface="Corbel"/>
            </a:endParaRPr>
          </a:p>
        </p:txBody>
      </p:sp>
      <p:sp>
        <p:nvSpPr>
          <p:cNvPr id="197" name="Google Shape;197;p7"/>
          <p:cNvSpPr/>
          <p:nvPr/>
        </p:nvSpPr>
        <p:spPr>
          <a:xfrm>
            <a:off x="6922933" y="1410572"/>
            <a:ext cx="2119543" cy="1727815"/>
          </a:xfrm>
          <a:custGeom>
            <a:avLst/>
            <a:gdLst/>
            <a:ahLst/>
            <a:cxnLst/>
            <a:rect l="l" t="t" r="r" b="b"/>
            <a:pathLst>
              <a:path w="1582600" h="1531327" extrusionOk="0">
                <a:moveTo>
                  <a:pt x="0" y="0"/>
                </a:moveTo>
                <a:lnTo>
                  <a:pt x="1582600" y="0"/>
                </a:lnTo>
                <a:lnTo>
                  <a:pt x="1582600" y="1531327"/>
                </a:lnTo>
                <a:lnTo>
                  <a:pt x="0" y="1531327"/>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2000"/>
              <a:buFont typeface="Corbel"/>
              <a:buNone/>
            </a:pPr>
            <a:r>
              <a:rPr lang="en" sz="2000" b="1" i="0" u="none" strike="noStrike" cap="none">
                <a:solidFill>
                  <a:schemeClr val="lt1"/>
                </a:solidFill>
                <a:latin typeface="Corbel"/>
                <a:ea typeface="Corbel"/>
                <a:cs typeface="Corbel"/>
                <a:sym typeface="Corbel"/>
              </a:rPr>
              <a:t>Approach</a:t>
            </a:r>
            <a:endParaRPr/>
          </a:p>
          <a:p>
            <a:pPr marL="0" marR="0" lvl="0" indent="0" algn="ctr" rtl="0">
              <a:lnSpc>
                <a:spcPct val="90000"/>
              </a:lnSpc>
              <a:spcBef>
                <a:spcPts val="700"/>
              </a:spcBef>
              <a:spcAft>
                <a:spcPts val="0"/>
              </a:spcAft>
              <a:buClr>
                <a:srgbClr val="0C0C0C"/>
              </a:buClr>
              <a:buSzPts val="1600"/>
              <a:buFont typeface="Corbel"/>
              <a:buNone/>
            </a:pPr>
            <a:r>
              <a:rPr lang="en" sz="1600" b="0" i="0" u="none" strike="noStrike" cap="none">
                <a:solidFill>
                  <a:srgbClr val="0C0C0C"/>
                </a:solidFill>
                <a:latin typeface="Corbel"/>
                <a:ea typeface="Corbel"/>
                <a:cs typeface="Corbel"/>
                <a:sym typeface="Corbel"/>
              </a:rPr>
              <a:t>Provide up-to-date information on the ingredients used in each food item</a:t>
            </a:r>
            <a:r>
              <a:rPr lang="en" sz="1600" b="0" i="0" u="none" strike="noStrike" cap="none">
                <a:solidFill>
                  <a:schemeClr val="lt1"/>
                </a:solidFill>
                <a:latin typeface="Corbel"/>
                <a:ea typeface="Corbel"/>
                <a:cs typeface="Corbel"/>
                <a:sym typeface="Corbel"/>
              </a:rPr>
              <a:t>.</a:t>
            </a:r>
            <a:endParaRPr sz="1600" b="0" i="0" u="none" strike="noStrike" cap="none">
              <a:solidFill>
                <a:schemeClr val="lt1"/>
              </a:solidFill>
              <a:latin typeface="Corbel"/>
              <a:ea typeface="Corbel"/>
              <a:cs typeface="Corbel"/>
              <a:sym typeface="Corbel"/>
            </a:endParaRPr>
          </a:p>
        </p:txBody>
      </p:sp>
      <p:sp>
        <p:nvSpPr>
          <p:cNvPr id="198" name="Google Shape;198;p7"/>
          <p:cNvSpPr/>
          <p:nvPr/>
        </p:nvSpPr>
        <p:spPr>
          <a:xfrm>
            <a:off x="4669633" y="4027484"/>
            <a:ext cx="355902" cy="91440"/>
          </a:xfrm>
          <a:custGeom>
            <a:avLst/>
            <a:gdLst/>
            <a:ahLst/>
            <a:cxnLst/>
            <a:rect l="l" t="t" r="r" b="b"/>
            <a:pathLst>
              <a:path w="355902" h="91440" extrusionOk="0">
                <a:moveTo>
                  <a:pt x="0" y="45720"/>
                </a:moveTo>
                <a:lnTo>
                  <a:pt x="195051" y="45720"/>
                </a:lnTo>
                <a:lnTo>
                  <a:pt x="195051" y="62821"/>
                </a:lnTo>
                <a:lnTo>
                  <a:pt x="355902" y="62821"/>
                </a:lnTo>
              </a:path>
            </a:pathLst>
          </a:custGeom>
          <a:noFill/>
          <a:ln w="9525" cap="rnd" cmpd="sng">
            <a:solidFill>
              <a:srgbClr val="ABD2F3"/>
            </a:solidFill>
            <a:prstDash val="solid"/>
            <a:round/>
            <a:headEnd type="none" w="sm" len="sm"/>
            <a:tailEnd type="stealth" w="med" len="med"/>
          </a:ln>
        </p:spPr>
        <p:txBody>
          <a:bodyPr spcFirstLastPara="1" wrap="square" lIns="180975" tIns="43875" rIns="180975" bIns="43875" anchor="ctr" anchorCtr="0">
            <a:noAutofit/>
          </a:bodyPr>
          <a:lstStyle/>
          <a:p>
            <a:pPr marL="0" marR="0" lvl="0" indent="0" algn="ctr" rtl="0">
              <a:lnSpc>
                <a:spcPct val="90000"/>
              </a:lnSpc>
              <a:spcBef>
                <a:spcPts val="0"/>
              </a:spcBef>
              <a:spcAft>
                <a:spcPts val="0"/>
              </a:spcAft>
              <a:buClr>
                <a:schemeClr val="dk1"/>
              </a:buClr>
              <a:buSzPts val="500"/>
              <a:buFont typeface="Corbel"/>
              <a:buNone/>
            </a:pPr>
            <a:endParaRPr sz="500" b="0" i="0" u="none" strike="noStrike" cap="none">
              <a:solidFill>
                <a:schemeClr val="dk1"/>
              </a:solidFill>
              <a:latin typeface="Corbel"/>
              <a:ea typeface="Corbel"/>
              <a:cs typeface="Corbel"/>
              <a:sym typeface="Corbel"/>
            </a:endParaRPr>
          </a:p>
        </p:txBody>
      </p:sp>
      <p:sp>
        <p:nvSpPr>
          <p:cNvPr id="199" name="Google Shape;199;p7"/>
          <p:cNvSpPr/>
          <p:nvPr/>
        </p:nvSpPr>
        <p:spPr>
          <a:xfrm>
            <a:off x="6598000" y="4042682"/>
            <a:ext cx="569632" cy="91440"/>
          </a:xfrm>
          <a:custGeom>
            <a:avLst/>
            <a:gdLst/>
            <a:ahLst/>
            <a:cxnLst/>
            <a:rect l="l" t="t" r="r" b="b"/>
            <a:pathLst>
              <a:path w="569632" h="91440" extrusionOk="0">
                <a:moveTo>
                  <a:pt x="0" y="47623"/>
                </a:moveTo>
                <a:lnTo>
                  <a:pt x="301916" y="47623"/>
                </a:lnTo>
                <a:lnTo>
                  <a:pt x="301916" y="45720"/>
                </a:lnTo>
                <a:lnTo>
                  <a:pt x="569632" y="45720"/>
                </a:lnTo>
              </a:path>
            </a:pathLst>
          </a:custGeom>
          <a:noFill/>
          <a:ln w="9525" cap="rnd" cmpd="sng">
            <a:solidFill>
              <a:srgbClr val="ABD2F3"/>
            </a:solidFill>
            <a:prstDash val="solid"/>
            <a:round/>
            <a:headEnd type="none" w="sm" len="sm"/>
            <a:tailEnd type="stealth" w="med" len="med"/>
          </a:ln>
        </p:spPr>
        <p:txBody>
          <a:bodyPr spcFirstLastPara="1" wrap="square" lIns="282500" tIns="43875" rIns="282500" bIns="43875" anchor="ctr" anchorCtr="0">
            <a:noAutofit/>
          </a:bodyPr>
          <a:lstStyle/>
          <a:p>
            <a:pPr marL="0" marR="0" lvl="0" indent="0" algn="ctr" rtl="0">
              <a:lnSpc>
                <a:spcPct val="90000"/>
              </a:lnSpc>
              <a:spcBef>
                <a:spcPts val="0"/>
              </a:spcBef>
              <a:spcAft>
                <a:spcPts val="0"/>
              </a:spcAft>
              <a:buClr>
                <a:schemeClr val="dk1"/>
              </a:buClr>
              <a:buSzPts val="500"/>
              <a:buFont typeface="Corbel"/>
              <a:buNone/>
            </a:pPr>
            <a:endParaRPr sz="500" b="0" i="0" u="none" strike="noStrike" cap="none">
              <a:solidFill>
                <a:schemeClr val="dk1"/>
              </a:solidFill>
              <a:latin typeface="Corbel"/>
              <a:ea typeface="Corbel"/>
              <a:cs typeface="Corbel"/>
              <a:sym typeface="Corbel"/>
            </a:endParaRPr>
          </a:p>
        </p:txBody>
      </p:sp>
      <p:sp>
        <p:nvSpPr>
          <p:cNvPr id="200" name="Google Shape;200;p7"/>
          <p:cNvSpPr/>
          <p:nvPr/>
        </p:nvSpPr>
        <p:spPr>
          <a:xfrm>
            <a:off x="4364791" y="3329956"/>
            <a:ext cx="2594352" cy="1727815"/>
          </a:xfrm>
          <a:custGeom>
            <a:avLst/>
            <a:gdLst/>
            <a:ahLst/>
            <a:cxnLst/>
            <a:rect l="l" t="t" r="r" b="b"/>
            <a:pathLst>
              <a:path w="1690866" h="1470185" extrusionOk="0">
                <a:moveTo>
                  <a:pt x="0" y="0"/>
                </a:moveTo>
                <a:lnTo>
                  <a:pt x="1690866" y="0"/>
                </a:lnTo>
                <a:lnTo>
                  <a:pt x="1690866" y="1470185"/>
                </a:lnTo>
                <a:lnTo>
                  <a:pt x="0" y="1470185"/>
                </a:lnTo>
                <a:lnTo>
                  <a:pt x="0" y="0"/>
                </a:lnTo>
                <a:close/>
              </a:path>
            </a:pathLst>
          </a:custGeom>
          <a:solidFill>
            <a:srgbClr val="2FACEA"/>
          </a:solidFill>
          <a:ln w="15875" cap="rnd" cmpd="sng">
            <a:solidFill>
              <a:schemeClr val="lt1"/>
            </a:solidFill>
            <a:prstDash val="solid"/>
            <a:round/>
            <a:headEnd type="none" w="sm" len="sm"/>
            <a:tailEnd type="none" w="sm" len="sm"/>
          </a:ln>
        </p:spPr>
        <p:txBody>
          <a:bodyPr spcFirstLastPara="1" wrap="square" lIns="77525" tIns="81400" rIns="77525" bIns="81400" anchor="ctr" anchorCtr="0">
            <a:noAutofit/>
          </a:bodyPr>
          <a:lstStyle/>
          <a:p>
            <a:pPr marL="0" marR="0" lvl="0" indent="0" algn="ctr" rtl="0">
              <a:lnSpc>
                <a:spcPct val="90000"/>
              </a:lnSpc>
              <a:spcBef>
                <a:spcPts val="0"/>
              </a:spcBef>
              <a:spcAft>
                <a:spcPts val="0"/>
              </a:spcAft>
              <a:buClr>
                <a:schemeClr val="lt1"/>
              </a:buClr>
              <a:buSzPts val="2000"/>
              <a:buFont typeface="Corbel"/>
              <a:buNone/>
            </a:pPr>
            <a:r>
              <a:rPr lang="en" sz="2000" b="1" i="0" u="none" strike="noStrike" cap="none">
                <a:solidFill>
                  <a:schemeClr val="lt1"/>
                </a:solidFill>
                <a:latin typeface="Corbel"/>
                <a:ea typeface="Corbel"/>
                <a:cs typeface="Corbel"/>
                <a:sym typeface="Corbel"/>
              </a:rPr>
              <a:t>Result</a:t>
            </a:r>
            <a:endParaRPr/>
          </a:p>
          <a:p>
            <a:pPr marL="0" marR="0" lvl="0" indent="0" algn="ctr" rtl="0">
              <a:lnSpc>
                <a:spcPct val="90000"/>
              </a:lnSpc>
              <a:spcBef>
                <a:spcPts val="700"/>
              </a:spcBef>
              <a:spcAft>
                <a:spcPts val="0"/>
              </a:spcAft>
              <a:buClr>
                <a:srgbClr val="0C0C0C"/>
              </a:buClr>
              <a:buSzPts val="1600"/>
              <a:buFont typeface="Corbel"/>
              <a:buNone/>
            </a:pPr>
            <a:r>
              <a:rPr lang="en" sz="1600" b="0" i="0" u="none" strike="noStrike" cap="none">
                <a:solidFill>
                  <a:srgbClr val="0C0C0C"/>
                </a:solidFill>
                <a:latin typeface="Corbel"/>
                <a:ea typeface="Corbel"/>
                <a:cs typeface="Corbel"/>
                <a:sym typeface="Corbel"/>
              </a:rPr>
              <a:t>A final product that benefits both consumers &amp; food manufacturers/suppliers.</a:t>
            </a:r>
            <a:endParaRPr sz="1600" b="0" i="0" u="none" strike="noStrike" cap="none">
              <a:solidFill>
                <a:srgbClr val="0C0C0C"/>
              </a:solidFill>
              <a:latin typeface="Corbel"/>
              <a:ea typeface="Corbel"/>
              <a:cs typeface="Corbel"/>
              <a:sym typeface="Corbe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4"/>
        <p:cNvGrpSpPr/>
        <p:nvPr/>
      </p:nvGrpSpPr>
      <p:grpSpPr>
        <a:xfrm>
          <a:off x="0" y="0"/>
          <a:ext cx="0" cy="0"/>
          <a:chOff x="0" y="0"/>
          <a:chExt cx="0" cy="0"/>
        </a:xfrm>
      </p:grpSpPr>
      <p:grpSp>
        <p:nvGrpSpPr>
          <p:cNvPr id="605" name="Google Shape;605;g23cb7387e2d_0_0"/>
          <p:cNvGrpSpPr/>
          <p:nvPr/>
        </p:nvGrpSpPr>
        <p:grpSpPr>
          <a:xfrm>
            <a:off x="113109" y="0"/>
            <a:ext cx="1827610" cy="5143500"/>
            <a:chOff x="1320800" y="0"/>
            <a:chExt cx="2436813" cy="6858001"/>
          </a:xfrm>
        </p:grpSpPr>
        <p:sp>
          <p:nvSpPr>
            <p:cNvPr id="606" name="Google Shape;606;g23cb7387e2d_0_0"/>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607" name="Google Shape;607;g23cb7387e2d_0_0"/>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608" name="Google Shape;608;g23cb7387e2d_0_0"/>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609" name="Google Shape;609;g23cb7387e2d_0_0"/>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610" name="Google Shape;610;g23cb7387e2d_0_0"/>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611" name="Google Shape;611;g23cb7387e2d_0_0"/>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612" name="Google Shape;612;g23cb7387e2d_0_0"/>
          <p:cNvSpPr/>
          <p:nvPr/>
        </p:nvSpPr>
        <p:spPr>
          <a:xfrm>
            <a:off x="0" y="0"/>
            <a:ext cx="9144000" cy="51435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613" name="Google Shape;613;g23cb7387e2d_0_0"/>
          <p:cNvSpPr/>
          <p:nvPr/>
        </p:nvSpPr>
        <p:spPr>
          <a:xfrm>
            <a:off x="357759" y="360045"/>
            <a:ext cx="8428500" cy="4423500"/>
          </a:xfrm>
          <a:prstGeom prst="rect">
            <a:avLst/>
          </a:prstGeom>
          <a:solidFill>
            <a:srgbClr val="FFFFFF"/>
          </a:solidFill>
          <a:ln>
            <a:noFill/>
          </a:ln>
        </p:spPr>
        <p:txBody>
          <a:bodyPr spcFirstLastPara="1" wrap="square" lIns="91425" tIns="45700" rIns="91425" bIns="45700" anchor="ctr" anchorCtr="0">
            <a:noAutofit/>
          </a:bodyPr>
          <a:lstStyle/>
          <a:p>
            <a:pPr marL="158750" lvl="0" indent="0" algn="ctr" rtl="0">
              <a:spcBef>
                <a:spcPts val="0"/>
              </a:spcBef>
              <a:spcAft>
                <a:spcPts val="0"/>
              </a:spcAft>
              <a:buClr>
                <a:schemeClr val="dk1"/>
              </a:buClr>
              <a:buSzPts val="1100"/>
              <a:buFont typeface="Arial"/>
              <a:buNone/>
            </a:pPr>
            <a:r>
              <a:rPr lang="en" sz="1800" b="1">
                <a:solidFill>
                  <a:schemeClr val="dk1"/>
                </a:solidFill>
              </a:rPr>
              <a:t>Yogurt  </a:t>
            </a:r>
            <a:endParaRPr sz="2500" b="1">
              <a:solidFill>
                <a:schemeClr val="lt1"/>
              </a:solidFill>
              <a:latin typeface="Corbel"/>
              <a:ea typeface="Corbel"/>
              <a:cs typeface="Corbel"/>
              <a:sym typeface="Corbel"/>
            </a:endParaRPr>
          </a:p>
        </p:txBody>
      </p:sp>
      <p:sp>
        <p:nvSpPr>
          <p:cNvPr id="614" name="Google Shape;614;g23cb7387e2d_0_0"/>
          <p:cNvSpPr txBox="1"/>
          <p:nvPr/>
        </p:nvSpPr>
        <p:spPr>
          <a:xfrm>
            <a:off x="2571209" y="4285174"/>
            <a:ext cx="4538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orbel"/>
                <a:ea typeface="Corbel"/>
                <a:cs typeface="Corbel"/>
                <a:sym typeface="Corbel"/>
              </a:rPr>
              <a:t>Testing the model with SHAPley values</a:t>
            </a:r>
            <a:endParaRPr/>
          </a:p>
        </p:txBody>
      </p:sp>
      <p:pic>
        <p:nvPicPr>
          <p:cNvPr id="615" name="Google Shape;615;g23cb7387e2d_0_0"/>
          <p:cNvPicPr preferRelativeResize="0"/>
          <p:nvPr/>
        </p:nvPicPr>
        <p:blipFill rotWithShape="1">
          <a:blip r:embed="rId4">
            <a:alphaModFix/>
          </a:blip>
          <a:srcRect b="31247"/>
          <a:stretch/>
        </p:blipFill>
        <p:spPr>
          <a:xfrm>
            <a:off x="582650" y="968825"/>
            <a:ext cx="7978701" cy="1264875"/>
          </a:xfrm>
          <a:prstGeom prst="rect">
            <a:avLst/>
          </a:prstGeom>
          <a:noFill/>
          <a:ln>
            <a:noFill/>
          </a:ln>
        </p:spPr>
      </p:pic>
      <p:pic>
        <p:nvPicPr>
          <p:cNvPr id="616" name="Google Shape;616;g23cb7387e2d_0_0"/>
          <p:cNvPicPr preferRelativeResize="0"/>
          <p:nvPr/>
        </p:nvPicPr>
        <p:blipFill rotWithShape="1">
          <a:blip r:embed="rId5">
            <a:alphaModFix/>
          </a:blip>
          <a:srcRect b="29042"/>
          <a:stretch/>
        </p:blipFill>
        <p:spPr>
          <a:xfrm>
            <a:off x="357750" y="2785950"/>
            <a:ext cx="8428502" cy="1379025"/>
          </a:xfrm>
          <a:prstGeom prst="rect">
            <a:avLst/>
          </a:prstGeom>
          <a:noFill/>
          <a:ln>
            <a:noFill/>
          </a:ln>
        </p:spPr>
      </p:pic>
      <p:sp>
        <p:nvSpPr>
          <p:cNvPr id="617" name="Google Shape;617;g23cb7387e2d_0_0"/>
          <p:cNvSpPr txBox="1"/>
          <p:nvPr/>
        </p:nvSpPr>
        <p:spPr>
          <a:xfrm>
            <a:off x="3072000" y="507125"/>
            <a:ext cx="3000000" cy="461700"/>
          </a:xfrm>
          <a:prstGeom prst="rect">
            <a:avLst/>
          </a:prstGeom>
          <a:noFill/>
          <a:ln>
            <a:noFill/>
          </a:ln>
        </p:spPr>
        <p:txBody>
          <a:bodyPr spcFirstLastPara="1" wrap="square" lIns="91425" tIns="91425" rIns="91425" bIns="91425" anchor="t" anchorCtr="0">
            <a:spAutoFit/>
          </a:bodyPr>
          <a:lstStyle/>
          <a:p>
            <a:pPr marL="158750" lvl="0" indent="0" algn="ctr" rtl="0">
              <a:spcBef>
                <a:spcPts val="0"/>
              </a:spcBef>
              <a:spcAft>
                <a:spcPts val="0"/>
              </a:spcAft>
              <a:buNone/>
            </a:pPr>
            <a:r>
              <a:rPr lang="en" sz="1800" b="1">
                <a:solidFill>
                  <a:schemeClr val="dk1"/>
                </a:solidFill>
              </a:rPr>
              <a:t>Cheese</a:t>
            </a:r>
            <a:endParaRPr sz="21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6"/>
          <p:cNvSpPr txBox="1">
            <a:spLocks noGrp="1"/>
          </p:cNvSpPr>
          <p:nvPr>
            <p:ph type="title"/>
          </p:nvPr>
        </p:nvSpPr>
        <p:spPr>
          <a:xfrm>
            <a:off x="196750" y="171050"/>
            <a:ext cx="8520600" cy="6261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7D5012"/>
              </a:buClr>
              <a:buSzPct val="111111"/>
              <a:buFont typeface="Corbel"/>
              <a:buNone/>
            </a:pPr>
            <a:r>
              <a:rPr lang="en" sz="3200" b="1">
                <a:solidFill>
                  <a:srgbClr val="7D5012"/>
                </a:solidFill>
              </a:rPr>
              <a:t>           Challenges Faced &amp; Key Learnings</a:t>
            </a:r>
            <a:endParaRPr b="1">
              <a:solidFill>
                <a:srgbClr val="7D5012"/>
              </a:solidFill>
            </a:endParaRPr>
          </a:p>
        </p:txBody>
      </p:sp>
      <p:pic>
        <p:nvPicPr>
          <p:cNvPr id="623" name="Google Shape;623;p46" descr="13 major challenges faced while building a community | Experts' Roundup |  by Paras Pundir [ The Community Guy ] | Community Folks | Medium"/>
          <p:cNvPicPr preferRelativeResize="0"/>
          <p:nvPr/>
        </p:nvPicPr>
        <p:blipFill rotWithShape="1">
          <a:blip r:embed="rId3">
            <a:alphaModFix/>
          </a:blip>
          <a:srcRect/>
          <a:stretch/>
        </p:blipFill>
        <p:spPr>
          <a:xfrm>
            <a:off x="457393" y="1347248"/>
            <a:ext cx="4445141" cy="2538290"/>
          </a:xfrm>
          <a:prstGeom prst="roundRect">
            <a:avLst>
              <a:gd name="adj" fmla="val 4380"/>
            </a:avLst>
          </a:prstGeom>
          <a:noFill/>
          <a:ln w="38100" cap="flat" cmpd="sng">
            <a:solidFill>
              <a:schemeClr val="lt2"/>
            </a:solidFill>
            <a:prstDash val="solid"/>
            <a:round/>
            <a:headEnd type="none" w="sm" len="sm"/>
            <a:tailEnd type="none" w="sm" len="sm"/>
          </a:ln>
        </p:spPr>
      </p:pic>
      <p:sp>
        <p:nvSpPr>
          <p:cNvPr id="624" name="Google Shape;624;p46"/>
          <p:cNvSpPr txBox="1"/>
          <p:nvPr/>
        </p:nvSpPr>
        <p:spPr>
          <a:xfrm>
            <a:off x="4982348" y="1278750"/>
            <a:ext cx="3898800" cy="2586000"/>
          </a:xfrm>
          <a:prstGeom prst="rect">
            <a:avLst/>
          </a:prstGeom>
          <a:noFill/>
          <a:ln>
            <a:noFill/>
          </a:ln>
        </p:spPr>
        <p:txBody>
          <a:bodyPr spcFirstLastPara="1" wrap="square" lIns="91425" tIns="45700" rIns="91425" bIns="45700" anchor="t" anchorCtr="0">
            <a:spAutoFit/>
          </a:bodyPr>
          <a:lstStyle/>
          <a:p>
            <a:pPr marL="457200" lvl="0" indent="-342900" algn="l" rtl="0">
              <a:lnSpc>
                <a:spcPct val="100000"/>
              </a:lnSpc>
              <a:spcBef>
                <a:spcPts val="0"/>
              </a:spcBef>
              <a:spcAft>
                <a:spcPts val="0"/>
              </a:spcAft>
              <a:buClr>
                <a:schemeClr val="dk1"/>
              </a:buClr>
              <a:buSzPts val="1800"/>
              <a:buFont typeface="Corbel"/>
              <a:buChar char="●"/>
            </a:pPr>
            <a:r>
              <a:rPr lang="en" sz="1800">
                <a:solidFill>
                  <a:schemeClr val="dk1"/>
                </a:solidFill>
                <a:latin typeface="Corbel"/>
                <a:ea typeface="Corbel"/>
                <a:cs typeface="Corbel"/>
                <a:sym typeface="Corbel"/>
              </a:rPr>
              <a:t>A big challenge: The dataset was enormous and had a significant impact on runtime.</a:t>
            </a:r>
            <a:endParaRPr sz="1800">
              <a:solidFill>
                <a:schemeClr val="dk1"/>
              </a:solidFill>
              <a:latin typeface="Corbel"/>
              <a:ea typeface="Corbel"/>
              <a:cs typeface="Corbel"/>
              <a:sym typeface="Corbel"/>
            </a:endParaRPr>
          </a:p>
          <a:p>
            <a:pPr marL="914400" lvl="1" indent="-342900" algn="l" rtl="0">
              <a:lnSpc>
                <a:spcPct val="100000"/>
              </a:lnSpc>
              <a:spcBef>
                <a:spcPts val="0"/>
              </a:spcBef>
              <a:spcAft>
                <a:spcPts val="0"/>
              </a:spcAft>
              <a:buClr>
                <a:schemeClr val="dk1"/>
              </a:buClr>
              <a:buSzPts val="1800"/>
              <a:buFont typeface="Corbel"/>
              <a:buChar char="○"/>
            </a:pPr>
            <a:r>
              <a:rPr lang="en" sz="1800">
                <a:solidFill>
                  <a:schemeClr val="dk1"/>
                </a:solidFill>
                <a:latin typeface="Corbel"/>
                <a:ea typeface="Corbel"/>
                <a:cs typeface="Corbel"/>
                <a:sym typeface="Corbel"/>
              </a:rPr>
              <a:t>Created subsets.</a:t>
            </a:r>
            <a:endParaRPr sz="1800">
              <a:solidFill>
                <a:schemeClr val="dk1"/>
              </a:solidFill>
              <a:latin typeface="Corbel"/>
              <a:ea typeface="Corbel"/>
              <a:cs typeface="Corbel"/>
              <a:sym typeface="Corbel"/>
            </a:endParaRPr>
          </a:p>
          <a:p>
            <a:pPr marL="457200" lvl="0" indent="-342900" algn="l" rtl="0">
              <a:lnSpc>
                <a:spcPct val="100000"/>
              </a:lnSpc>
              <a:spcBef>
                <a:spcPts val="0"/>
              </a:spcBef>
              <a:spcAft>
                <a:spcPts val="0"/>
              </a:spcAft>
              <a:buClr>
                <a:schemeClr val="dk1"/>
              </a:buClr>
              <a:buSzPts val="1800"/>
              <a:buFont typeface="Corbel"/>
              <a:buChar char="●"/>
            </a:pPr>
            <a:r>
              <a:rPr lang="en" sz="1800">
                <a:solidFill>
                  <a:schemeClr val="dk1"/>
                </a:solidFill>
                <a:latin typeface="Corbel"/>
                <a:ea typeface="Corbel"/>
                <a:cs typeface="Corbel"/>
                <a:sym typeface="Corbel"/>
              </a:rPr>
              <a:t>Inconsistency in parsed dataset (ingredients.csv)</a:t>
            </a:r>
            <a:endParaRPr sz="1800">
              <a:solidFill>
                <a:schemeClr val="dk1"/>
              </a:solidFill>
              <a:latin typeface="Corbel"/>
              <a:ea typeface="Corbel"/>
              <a:cs typeface="Corbel"/>
              <a:sym typeface="Corbel"/>
            </a:endParaRPr>
          </a:p>
          <a:p>
            <a:pPr marL="914400" lvl="1" indent="-342900" algn="l" rtl="0">
              <a:lnSpc>
                <a:spcPct val="100000"/>
              </a:lnSpc>
              <a:spcBef>
                <a:spcPts val="0"/>
              </a:spcBef>
              <a:spcAft>
                <a:spcPts val="0"/>
              </a:spcAft>
              <a:buClr>
                <a:schemeClr val="dk1"/>
              </a:buClr>
              <a:buSzPts val="1800"/>
              <a:buFont typeface="Corbel"/>
              <a:buChar char="○"/>
            </a:pPr>
            <a:r>
              <a:rPr lang="en" sz="1800">
                <a:solidFill>
                  <a:schemeClr val="dk1"/>
                </a:solidFill>
                <a:latin typeface="Corbel"/>
                <a:ea typeface="Corbel"/>
                <a:cs typeface="Corbel"/>
                <a:sym typeface="Corbel"/>
              </a:rPr>
              <a:t>Tokenized ingredients using keras text preprocessor </a:t>
            </a:r>
            <a:endParaRPr sz="1800">
              <a:solidFill>
                <a:schemeClr val="dk1"/>
              </a:solidFill>
              <a:latin typeface="Corbel"/>
              <a:ea typeface="Corbel"/>
              <a:cs typeface="Corbel"/>
              <a:sym typeface="Corbel"/>
            </a:endParaRPr>
          </a:p>
          <a:p>
            <a:pPr marL="457200" marR="0" lvl="0" indent="-342900" algn="l" rtl="0">
              <a:spcBef>
                <a:spcPts val="0"/>
              </a:spcBef>
              <a:spcAft>
                <a:spcPts val="0"/>
              </a:spcAft>
              <a:buClr>
                <a:schemeClr val="dk1"/>
              </a:buClr>
              <a:buSzPts val="1800"/>
              <a:buFont typeface="Corbel"/>
              <a:buChar char="●"/>
            </a:pPr>
            <a:r>
              <a:rPr lang="en" sz="1800">
                <a:solidFill>
                  <a:schemeClr val="dk1"/>
                </a:solidFill>
                <a:latin typeface="Corbel"/>
                <a:ea typeface="Corbel"/>
                <a:cs typeface="Corbel"/>
                <a:sym typeface="Corbel"/>
              </a:rPr>
              <a:t>Hardware constraints</a:t>
            </a:r>
            <a:endParaRPr sz="1800">
              <a:solidFill>
                <a:schemeClr val="dk1"/>
              </a:solidFill>
              <a:latin typeface="Corbel"/>
              <a:ea typeface="Corbel"/>
              <a:cs typeface="Corbel"/>
              <a:sym typeface="Corbe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8"/>
        <p:cNvGrpSpPr/>
        <p:nvPr/>
      </p:nvGrpSpPr>
      <p:grpSpPr>
        <a:xfrm>
          <a:off x="0" y="0"/>
          <a:ext cx="0" cy="0"/>
          <a:chOff x="0" y="0"/>
          <a:chExt cx="0" cy="0"/>
        </a:xfrm>
      </p:grpSpPr>
      <p:grpSp>
        <p:nvGrpSpPr>
          <p:cNvPr id="629" name="Google Shape;629;p45"/>
          <p:cNvGrpSpPr/>
          <p:nvPr/>
        </p:nvGrpSpPr>
        <p:grpSpPr>
          <a:xfrm>
            <a:off x="113109" y="0"/>
            <a:ext cx="1827609" cy="5143500"/>
            <a:chOff x="1320800" y="0"/>
            <a:chExt cx="2436813" cy="6858001"/>
          </a:xfrm>
        </p:grpSpPr>
        <p:sp>
          <p:nvSpPr>
            <p:cNvPr id="630" name="Google Shape;630;p4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631" name="Google Shape;631;p4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632" name="Google Shape;632;p4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633" name="Google Shape;633;p4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txBody>
            <a:bodyPr/>
            <a:lstStyle/>
            <a:p>
              <a:endParaRPr lang="en-US"/>
            </a:p>
          </p:txBody>
        </p:sp>
        <p:sp>
          <p:nvSpPr>
            <p:cNvPr id="634" name="Google Shape;634;p4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txBody>
            <a:bodyPr/>
            <a:lstStyle/>
            <a:p>
              <a:endParaRPr lang="en-US"/>
            </a:p>
          </p:txBody>
        </p:sp>
        <p:sp>
          <p:nvSpPr>
            <p:cNvPr id="635" name="Google Shape;635;p4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txBody>
            <a:bodyPr/>
            <a:lstStyle/>
            <a:p>
              <a:endParaRPr lang="en-US"/>
            </a:p>
          </p:txBody>
        </p:sp>
      </p:grpSp>
      <p:sp>
        <p:nvSpPr>
          <p:cNvPr id="636" name="Google Shape;636;p45"/>
          <p:cNvSpPr txBox="1">
            <a:spLocks noGrp="1"/>
          </p:cNvSpPr>
          <p:nvPr>
            <p:ph type="title"/>
          </p:nvPr>
        </p:nvSpPr>
        <p:spPr>
          <a:xfrm>
            <a:off x="113109" y="141994"/>
            <a:ext cx="4995068" cy="7239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7D5012"/>
              </a:buClr>
              <a:buSzPts val="3200"/>
              <a:buFont typeface="Corbel"/>
              <a:buNone/>
            </a:pPr>
            <a:r>
              <a:rPr lang="en" sz="2900" b="1">
                <a:solidFill>
                  <a:srgbClr val="7D5012"/>
                </a:solidFill>
              </a:rPr>
              <a:t>Conclusion</a:t>
            </a:r>
            <a:endParaRPr/>
          </a:p>
        </p:txBody>
      </p:sp>
      <p:pic>
        <p:nvPicPr>
          <p:cNvPr id="637" name="Google Shape;637;p45" descr="Light bulb on yellow background with sketched light beams and cord"/>
          <p:cNvPicPr preferRelativeResize="0"/>
          <p:nvPr/>
        </p:nvPicPr>
        <p:blipFill rotWithShape="1">
          <a:blip r:embed="rId4">
            <a:alphaModFix/>
          </a:blip>
          <a:srcRect l="48370" r="4109" b="-2"/>
          <a:stretch/>
        </p:blipFill>
        <p:spPr>
          <a:xfrm>
            <a:off x="571501" y="1288565"/>
            <a:ext cx="2724591" cy="3526136"/>
          </a:xfrm>
          <a:prstGeom prst="roundRect">
            <a:avLst>
              <a:gd name="adj" fmla="val 4380"/>
            </a:avLst>
          </a:prstGeom>
          <a:noFill/>
          <a:ln w="38100" cap="flat" cmpd="sng">
            <a:solidFill>
              <a:schemeClr val="lt2"/>
            </a:solidFill>
            <a:prstDash val="solid"/>
            <a:round/>
            <a:headEnd type="none" w="sm" len="sm"/>
            <a:tailEnd type="none" w="sm" len="sm"/>
          </a:ln>
        </p:spPr>
      </p:pic>
      <p:sp>
        <p:nvSpPr>
          <p:cNvPr id="638" name="Google Shape;638;p45"/>
          <p:cNvSpPr txBox="1">
            <a:spLocks noGrp="1"/>
          </p:cNvSpPr>
          <p:nvPr>
            <p:ph type="body" idx="1"/>
          </p:nvPr>
        </p:nvSpPr>
        <p:spPr>
          <a:xfrm>
            <a:off x="3296092" y="532509"/>
            <a:ext cx="5847900" cy="45594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SzPts val="2610"/>
              <a:buFont typeface="Arial"/>
              <a:buChar char="•"/>
            </a:pPr>
            <a:r>
              <a:rPr lang="en"/>
              <a:t>Our model effectively learned the relationship between ingredients &amp; food categories, achieving high accuracy.</a:t>
            </a:r>
            <a:endParaRPr/>
          </a:p>
          <a:p>
            <a:pPr marL="457200" lvl="0" indent="-177165" algn="l" rtl="0">
              <a:lnSpc>
                <a:spcPct val="100000"/>
              </a:lnSpc>
              <a:spcBef>
                <a:spcPts val="960"/>
              </a:spcBef>
              <a:spcAft>
                <a:spcPts val="0"/>
              </a:spcAft>
              <a:buSzPts val="2610"/>
              <a:buFont typeface="Arial"/>
              <a:buNone/>
            </a:pPr>
            <a:endParaRPr/>
          </a:p>
          <a:p>
            <a:pPr marL="457200" lvl="0" indent="-342900" algn="l" rtl="0">
              <a:lnSpc>
                <a:spcPct val="100000"/>
              </a:lnSpc>
              <a:spcBef>
                <a:spcPts val="960"/>
              </a:spcBef>
              <a:spcAft>
                <a:spcPts val="0"/>
              </a:spcAft>
              <a:buSzPts val="2610"/>
              <a:buFont typeface="Arial"/>
              <a:buChar char="•"/>
            </a:pPr>
            <a:r>
              <a:rPr lang="en"/>
              <a:t>Our model can be a valuable tool for food companies to automate their product categorization </a:t>
            </a:r>
            <a:endParaRPr/>
          </a:p>
          <a:p>
            <a:pPr marL="457200" lvl="0" indent="-177165" algn="l" rtl="0">
              <a:lnSpc>
                <a:spcPct val="100000"/>
              </a:lnSpc>
              <a:spcBef>
                <a:spcPts val="960"/>
              </a:spcBef>
              <a:spcAft>
                <a:spcPts val="0"/>
              </a:spcAft>
              <a:buSzPts val="2610"/>
              <a:buFont typeface="Arial"/>
              <a:buNone/>
            </a:pPr>
            <a:endParaRPr/>
          </a:p>
          <a:p>
            <a:pPr marL="457200" lvl="0" indent="-342900" algn="l" rtl="0">
              <a:lnSpc>
                <a:spcPct val="100000"/>
              </a:lnSpc>
              <a:spcBef>
                <a:spcPts val="960"/>
              </a:spcBef>
              <a:spcAft>
                <a:spcPts val="600"/>
              </a:spcAft>
              <a:buSzPts val="2610"/>
              <a:buFont typeface="Arial"/>
              <a:buChar char="•"/>
            </a:pPr>
            <a:r>
              <a:rPr lang="en"/>
              <a:t>Overall, our project demonstrates the effectiveness of deep learning models for NLP tasks such as ingredient-based food categorization.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animEffect transition="in" filter="fade">
                                      <p:cBhvr>
                                        <p:cTn id="7" dur="500"/>
                                        <p:tgtEl>
                                          <p:spTgt spid="6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
                                            <p:txEl>
                                              <p:pRg st="1" end="1"/>
                                            </p:txEl>
                                          </p:spTgt>
                                        </p:tgtEl>
                                        <p:attrNameLst>
                                          <p:attrName>style.visibility</p:attrName>
                                        </p:attrNameLst>
                                      </p:cBhvr>
                                      <p:to>
                                        <p:strVal val="visible"/>
                                      </p:to>
                                    </p:set>
                                    <p:animEffect transition="in" filter="fade">
                                      <p:cBhvr>
                                        <p:cTn id="12" dur="500"/>
                                        <p:tgtEl>
                                          <p:spTgt spid="6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8">
                                            <p:txEl>
                                              <p:pRg st="2" end="2"/>
                                            </p:txEl>
                                          </p:spTgt>
                                        </p:tgtEl>
                                        <p:attrNameLst>
                                          <p:attrName>style.visibility</p:attrName>
                                        </p:attrNameLst>
                                      </p:cBhvr>
                                      <p:to>
                                        <p:strVal val="visible"/>
                                      </p:to>
                                    </p:set>
                                    <p:animEffect transition="in" filter="fade">
                                      <p:cBhvr>
                                        <p:cTn id="17" dur="500"/>
                                        <p:tgtEl>
                                          <p:spTgt spid="6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8">
                                            <p:txEl>
                                              <p:pRg st="3" end="3"/>
                                            </p:txEl>
                                          </p:spTgt>
                                        </p:tgtEl>
                                        <p:attrNameLst>
                                          <p:attrName>style.visibility</p:attrName>
                                        </p:attrNameLst>
                                      </p:cBhvr>
                                      <p:to>
                                        <p:strVal val="visible"/>
                                      </p:to>
                                    </p:set>
                                    <p:animEffect transition="in" filter="fade">
                                      <p:cBhvr>
                                        <p:cTn id="22" dur="500"/>
                                        <p:tgtEl>
                                          <p:spTgt spid="6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8">
                                            <p:txEl>
                                              <p:pRg st="4" end="4"/>
                                            </p:txEl>
                                          </p:spTgt>
                                        </p:tgtEl>
                                        <p:attrNameLst>
                                          <p:attrName>style.visibility</p:attrName>
                                        </p:attrNameLst>
                                      </p:cBhvr>
                                      <p:to>
                                        <p:strVal val="visible"/>
                                      </p:to>
                                    </p:set>
                                    <p:animEffect transition="in" filter="fade">
                                      <p:cBhvr>
                                        <p:cTn id="27" dur="500"/>
                                        <p:tgtEl>
                                          <p:spTgt spid="6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2"/>
        <p:cNvGrpSpPr/>
        <p:nvPr/>
      </p:nvGrpSpPr>
      <p:grpSpPr>
        <a:xfrm>
          <a:off x="0" y="0"/>
          <a:ext cx="0" cy="0"/>
          <a:chOff x="0" y="0"/>
          <a:chExt cx="0" cy="0"/>
        </a:xfrm>
      </p:grpSpPr>
      <p:sp>
        <p:nvSpPr>
          <p:cNvPr id="643" name="Google Shape;643;g1f6f0c36569_0_2"/>
          <p:cNvSpPr txBox="1">
            <a:spLocks noGrp="1"/>
          </p:cNvSpPr>
          <p:nvPr>
            <p:ph type="title"/>
          </p:nvPr>
        </p:nvSpPr>
        <p:spPr>
          <a:xfrm>
            <a:off x="2219247" y="1339888"/>
            <a:ext cx="3733728" cy="1962149"/>
          </a:xfrm>
          <a:prstGeom prst="rect">
            <a:avLst/>
          </a:prstGeom>
          <a:noFill/>
          <a:ln>
            <a:noFill/>
          </a:ln>
        </p:spPr>
        <p:txBody>
          <a:bodyPr spcFirstLastPara="1" wrap="square" lIns="91425" tIns="45700" rIns="91425" bIns="45700" anchor="b" anchorCtr="0">
            <a:normAutofit fontScale="90000"/>
          </a:bodyPr>
          <a:lstStyle/>
          <a:p>
            <a:pPr marL="0" lvl="0" indent="0" algn="r" rtl="0">
              <a:lnSpc>
                <a:spcPct val="100000"/>
              </a:lnSpc>
              <a:spcBef>
                <a:spcPts val="0"/>
              </a:spcBef>
              <a:spcAft>
                <a:spcPts val="0"/>
              </a:spcAft>
              <a:buClr>
                <a:schemeClr val="dk1"/>
              </a:buClr>
              <a:buSzPts val="3200"/>
              <a:buFont typeface="Corbel"/>
              <a:buNone/>
            </a:pPr>
            <a:r>
              <a:rPr lang="en" sz="6000" dirty="0"/>
              <a:t>Thank You!</a:t>
            </a:r>
            <a:br>
              <a:rPr lang="en" sz="6000" dirty="0"/>
            </a:br>
            <a:r>
              <a:rPr lang="en" sz="6000" dirty="0"/>
              <a:t>Questions?</a:t>
            </a:r>
            <a:endParaRPr dirty="0"/>
          </a:p>
        </p:txBody>
      </p:sp>
      <p:pic>
        <p:nvPicPr>
          <p:cNvPr id="644" name="Google Shape;644;g1f6f0c36569_0_2" descr="Help"/>
          <p:cNvPicPr preferRelativeResize="0"/>
          <p:nvPr/>
        </p:nvPicPr>
        <p:blipFill rotWithShape="1">
          <a:blip r:embed="rId4">
            <a:alphaModFix/>
          </a:blip>
          <a:srcRect/>
          <a:stretch/>
        </p:blipFill>
        <p:spPr>
          <a:xfrm>
            <a:off x="5857725" y="1134692"/>
            <a:ext cx="2505893" cy="25058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1D72C80A-D8E7-DD7D-DB45-C838B21A640A}"/>
              </a:ext>
            </a:extLst>
          </p:cNvPr>
          <p:cNvSpPr>
            <a:spLocks noGrp="1"/>
          </p:cNvSpPr>
          <p:nvPr>
            <p:ph type="body" idx="1"/>
          </p:nvPr>
        </p:nvSpPr>
        <p:spPr>
          <a:xfrm>
            <a:off x="520019" y="1049154"/>
            <a:ext cx="5630523" cy="4350619"/>
          </a:xfrm>
        </p:spPr>
        <p:txBody>
          <a:bodyPr vert="horz" lIns="91440" tIns="45720" rIns="91440" bIns="45720" rtlCol="0" anchor="ctr">
            <a:noAutofit/>
          </a:bodyPr>
          <a:lstStyle/>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p:txBody>
      </p:sp>
      <p:graphicFrame>
        <p:nvGraphicFramePr>
          <p:cNvPr id="9" name="Diagram 8">
            <a:extLst>
              <a:ext uri="{FF2B5EF4-FFF2-40B4-BE49-F238E27FC236}">
                <a16:creationId xmlns:a16="http://schemas.microsoft.com/office/drawing/2014/main" id="{F75DE8FC-B57B-489A-5B65-5DBEA985A080}"/>
              </a:ext>
            </a:extLst>
          </p:cNvPr>
          <p:cNvGraphicFramePr/>
          <p:nvPr>
            <p:extLst>
              <p:ext uri="{D42A27DB-BD31-4B8C-83A1-F6EECF244321}">
                <p14:modId xmlns:p14="http://schemas.microsoft.com/office/powerpoint/2010/main" val="2893274564"/>
              </p:ext>
            </p:extLst>
          </p:nvPr>
        </p:nvGraphicFramePr>
        <p:xfrm>
          <a:off x="-361950" y="680878"/>
          <a:ext cx="8877300" cy="435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992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FEDF-74BC-DFB8-65D0-F70D68A98C3E}"/>
              </a:ext>
            </a:extLst>
          </p:cNvPr>
          <p:cNvSpPr>
            <a:spLocks noGrp="1"/>
          </p:cNvSpPr>
          <p:nvPr>
            <p:ph type="title"/>
          </p:nvPr>
        </p:nvSpPr>
        <p:spPr>
          <a:xfrm>
            <a:off x="913123" y="-224093"/>
            <a:ext cx="4680346" cy="1181796"/>
          </a:xfrm>
        </p:spPr>
        <p:txBody>
          <a:bodyPr vert="horz" lIns="91440" tIns="45720" rIns="91440" bIns="45720" rtlCol="0" anchor="ctr">
            <a:normAutofit/>
          </a:bodyPr>
          <a:lstStyle/>
          <a:p>
            <a:pPr defTabSz="457200">
              <a:spcBef>
                <a:spcPct val="0"/>
              </a:spcBef>
            </a:pPr>
            <a:r>
              <a:rPr lang="en-US" sz="4000" dirty="0"/>
              <a:t>Project stages</a:t>
            </a:r>
            <a:endParaRPr lang="en-US" sz="4000" dirty="0">
              <a:latin typeface="Cambria" panose="02040503050406030204" pitchFamily="18" charset="0"/>
              <a:ea typeface="Cambria" panose="02040503050406030204" pitchFamily="18" charset="0"/>
            </a:endParaRPr>
          </a:p>
        </p:txBody>
      </p:sp>
      <p:sp>
        <p:nvSpPr>
          <p:cNvPr id="34" name="Text Placeholder 2">
            <a:extLst>
              <a:ext uri="{FF2B5EF4-FFF2-40B4-BE49-F238E27FC236}">
                <a16:creationId xmlns:a16="http://schemas.microsoft.com/office/drawing/2014/main" id="{1D72C80A-D8E7-DD7D-DB45-C838B21A640A}"/>
              </a:ext>
            </a:extLst>
          </p:cNvPr>
          <p:cNvSpPr>
            <a:spLocks noGrp="1"/>
          </p:cNvSpPr>
          <p:nvPr>
            <p:ph type="body" idx="1"/>
          </p:nvPr>
        </p:nvSpPr>
        <p:spPr>
          <a:xfrm>
            <a:off x="520019" y="1049154"/>
            <a:ext cx="5630523" cy="4350619"/>
          </a:xfrm>
        </p:spPr>
        <p:txBody>
          <a:bodyPr vert="horz" lIns="91440" tIns="45720" rIns="91440" bIns="45720" rtlCol="0" anchor="ctr">
            <a:noAutofit/>
          </a:bodyPr>
          <a:lstStyle/>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p:txBody>
      </p:sp>
      <p:graphicFrame>
        <p:nvGraphicFramePr>
          <p:cNvPr id="9" name="Diagram 8">
            <a:extLst>
              <a:ext uri="{FF2B5EF4-FFF2-40B4-BE49-F238E27FC236}">
                <a16:creationId xmlns:a16="http://schemas.microsoft.com/office/drawing/2014/main" id="{F75DE8FC-B57B-489A-5B65-5DBEA985A080}"/>
              </a:ext>
            </a:extLst>
          </p:cNvPr>
          <p:cNvGraphicFramePr/>
          <p:nvPr/>
        </p:nvGraphicFramePr>
        <p:xfrm>
          <a:off x="-361950" y="680878"/>
          <a:ext cx="8877300" cy="435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0384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FEDF-74BC-DFB8-65D0-F70D68A98C3E}"/>
              </a:ext>
            </a:extLst>
          </p:cNvPr>
          <p:cNvSpPr>
            <a:spLocks noGrp="1"/>
          </p:cNvSpPr>
          <p:nvPr>
            <p:ph type="title"/>
          </p:nvPr>
        </p:nvSpPr>
        <p:spPr>
          <a:xfrm>
            <a:off x="913123" y="-224093"/>
            <a:ext cx="4680346" cy="1181796"/>
          </a:xfrm>
        </p:spPr>
        <p:txBody>
          <a:bodyPr vert="horz" lIns="91440" tIns="45720" rIns="91440" bIns="45720" rtlCol="0" anchor="ctr">
            <a:normAutofit/>
          </a:bodyPr>
          <a:lstStyle/>
          <a:p>
            <a:pPr defTabSz="457200">
              <a:spcBef>
                <a:spcPct val="0"/>
              </a:spcBef>
            </a:pPr>
            <a:r>
              <a:rPr lang="en-US" sz="4000" dirty="0"/>
              <a:t>Project stages</a:t>
            </a:r>
            <a:endParaRPr lang="en-US" sz="4000" dirty="0">
              <a:latin typeface="Cambria" panose="02040503050406030204" pitchFamily="18" charset="0"/>
              <a:ea typeface="Cambria" panose="02040503050406030204" pitchFamily="18" charset="0"/>
            </a:endParaRPr>
          </a:p>
        </p:txBody>
      </p:sp>
      <p:sp>
        <p:nvSpPr>
          <p:cNvPr id="34" name="Text Placeholder 2">
            <a:extLst>
              <a:ext uri="{FF2B5EF4-FFF2-40B4-BE49-F238E27FC236}">
                <a16:creationId xmlns:a16="http://schemas.microsoft.com/office/drawing/2014/main" id="{1D72C80A-D8E7-DD7D-DB45-C838B21A640A}"/>
              </a:ext>
            </a:extLst>
          </p:cNvPr>
          <p:cNvSpPr>
            <a:spLocks noGrp="1"/>
          </p:cNvSpPr>
          <p:nvPr>
            <p:ph type="body" idx="1"/>
          </p:nvPr>
        </p:nvSpPr>
        <p:spPr>
          <a:xfrm>
            <a:off x="520019" y="1049154"/>
            <a:ext cx="5630523" cy="4350619"/>
          </a:xfrm>
        </p:spPr>
        <p:txBody>
          <a:bodyPr vert="horz" lIns="91440" tIns="45720" rIns="91440" bIns="45720" rtlCol="0" anchor="ctr">
            <a:noAutofit/>
          </a:bodyPr>
          <a:lstStyle/>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p:txBody>
      </p:sp>
      <p:graphicFrame>
        <p:nvGraphicFramePr>
          <p:cNvPr id="9" name="Diagram 8">
            <a:extLst>
              <a:ext uri="{FF2B5EF4-FFF2-40B4-BE49-F238E27FC236}">
                <a16:creationId xmlns:a16="http://schemas.microsoft.com/office/drawing/2014/main" id="{F75DE8FC-B57B-489A-5B65-5DBEA985A080}"/>
              </a:ext>
            </a:extLst>
          </p:cNvPr>
          <p:cNvGraphicFramePr/>
          <p:nvPr/>
        </p:nvGraphicFramePr>
        <p:xfrm>
          <a:off x="-361950" y="680878"/>
          <a:ext cx="8877300" cy="435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7694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FEDF-74BC-DFB8-65D0-F70D68A98C3E}"/>
              </a:ext>
            </a:extLst>
          </p:cNvPr>
          <p:cNvSpPr>
            <a:spLocks noGrp="1"/>
          </p:cNvSpPr>
          <p:nvPr>
            <p:ph type="title"/>
          </p:nvPr>
        </p:nvSpPr>
        <p:spPr>
          <a:xfrm>
            <a:off x="913123" y="-224093"/>
            <a:ext cx="4680346" cy="1181796"/>
          </a:xfrm>
        </p:spPr>
        <p:txBody>
          <a:bodyPr vert="horz" lIns="91440" tIns="45720" rIns="91440" bIns="45720" rtlCol="0" anchor="ctr">
            <a:normAutofit/>
          </a:bodyPr>
          <a:lstStyle/>
          <a:p>
            <a:pPr defTabSz="457200">
              <a:spcBef>
                <a:spcPct val="0"/>
              </a:spcBef>
            </a:pPr>
            <a:r>
              <a:rPr lang="en-US" sz="4000" dirty="0"/>
              <a:t>Project stages</a:t>
            </a:r>
            <a:endParaRPr lang="en-US" sz="4000" dirty="0">
              <a:latin typeface="Cambria" panose="02040503050406030204" pitchFamily="18" charset="0"/>
              <a:ea typeface="Cambria" panose="02040503050406030204" pitchFamily="18" charset="0"/>
            </a:endParaRPr>
          </a:p>
        </p:txBody>
      </p:sp>
      <p:sp>
        <p:nvSpPr>
          <p:cNvPr id="34" name="Text Placeholder 2">
            <a:extLst>
              <a:ext uri="{FF2B5EF4-FFF2-40B4-BE49-F238E27FC236}">
                <a16:creationId xmlns:a16="http://schemas.microsoft.com/office/drawing/2014/main" id="{1D72C80A-D8E7-DD7D-DB45-C838B21A640A}"/>
              </a:ext>
            </a:extLst>
          </p:cNvPr>
          <p:cNvSpPr>
            <a:spLocks noGrp="1"/>
          </p:cNvSpPr>
          <p:nvPr>
            <p:ph type="body" idx="1"/>
          </p:nvPr>
        </p:nvSpPr>
        <p:spPr>
          <a:xfrm>
            <a:off x="520019" y="1049154"/>
            <a:ext cx="5630523" cy="4350619"/>
          </a:xfrm>
        </p:spPr>
        <p:txBody>
          <a:bodyPr vert="horz" lIns="91440" tIns="45720" rIns="91440" bIns="45720" rtlCol="0" anchor="ctr">
            <a:noAutofit/>
          </a:bodyPr>
          <a:lstStyle/>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p:txBody>
      </p:sp>
      <p:graphicFrame>
        <p:nvGraphicFramePr>
          <p:cNvPr id="9" name="Diagram 8">
            <a:extLst>
              <a:ext uri="{FF2B5EF4-FFF2-40B4-BE49-F238E27FC236}">
                <a16:creationId xmlns:a16="http://schemas.microsoft.com/office/drawing/2014/main" id="{F75DE8FC-B57B-489A-5B65-5DBEA985A080}"/>
              </a:ext>
            </a:extLst>
          </p:cNvPr>
          <p:cNvGraphicFramePr/>
          <p:nvPr/>
        </p:nvGraphicFramePr>
        <p:xfrm>
          <a:off x="-361950" y="680878"/>
          <a:ext cx="8877300" cy="435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3461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FEDF-74BC-DFB8-65D0-F70D68A98C3E}"/>
              </a:ext>
            </a:extLst>
          </p:cNvPr>
          <p:cNvSpPr>
            <a:spLocks noGrp="1"/>
          </p:cNvSpPr>
          <p:nvPr>
            <p:ph type="title"/>
          </p:nvPr>
        </p:nvSpPr>
        <p:spPr>
          <a:xfrm>
            <a:off x="913123" y="-224093"/>
            <a:ext cx="4680346" cy="1181796"/>
          </a:xfrm>
        </p:spPr>
        <p:txBody>
          <a:bodyPr vert="horz" lIns="91440" tIns="45720" rIns="91440" bIns="45720" rtlCol="0" anchor="ctr">
            <a:normAutofit/>
          </a:bodyPr>
          <a:lstStyle/>
          <a:p>
            <a:pPr defTabSz="457200">
              <a:spcBef>
                <a:spcPct val="0"/>
              </a:spcBef>
            </a:pPr>
            <a:r>
              <a:rPr lang="en-US" sz="4000" dirty="0"/>
              <a:t>Project stages</a:t>
            </a:r>
            <a:endParaRPr lang="en-US" sz="4000" dirty="0">
              <a:latin typeface="Cambria" panose="02040503050406030204" pitchFamily="18" charset="0"/>
              <a:ea typeface="Cambria" panose="02040503050406030204" pitchFamily="18" charset="0"/>
            </a:endParaRPr>
          </a:p>
        </p:txBody>
      </p:sp>
      <p:sp>
        <p:nvSpPr>
          <p:cNvPr id="34" name="Text Placeholder 2">
            <a:extLst>
              <a:ext uri="{FF2B5EF4-FFF2-40B4-BE49-F238E27FC236}">
                <a16:creationId xmlns:a16="http://schemas.microsoft.com/office/drawing/2014/main" id="{1D72C80A-D8E7-DD7D-DB45-C838B21A640A}"/>
              </a:ext>
            </a:extLst>
          </p:cNvPr>
          <p:cNvSpPr>
            <a:spLocks noGrp="1"/>
          </p:cNvSpPr>
          <p:nvPr>
            <p:ph type="body" idx="1"/>
          </p:nvPr>
        </p:nvSpPr>
        <p:spPr>
          <a:xfrm>
            <a:off x="520019" y="1049154"/>
            <a:ext cx="5630523" cy="4350619"/>
          </a:xfrm>
        </p:spPr>
        <p:txBody>
          <a:bodyPr vert="horz" lIns="91440" tIns="45720" rIns="91440" bIns="45720" rtlCol="0" anchor="ctr">
            <a:noAutofit/>
          </a:bodyPr>
          <a:lstStyle/>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a:p>
            <a:pPr defTabSz="457200">
              <a:lnSpc>
                <a:spcPct val="105000"/>
              </a:lnSpc>
              <a:spcBef>
                <a:spcPct val="20000"/>
              </a:spcBef>
              <a:spcAft>
                <a:spcPts val="600"/>
              </a:spcAft>
              <a:buSzPct val="145000"/>
              <a:buFont typeface="Wingdings" panose="05000000000000000000" pitchFamily="2" charset="2"/>
              <a:buChar char="Ø"/>
            </a:pPr>
            <a:endParaRPr lang="en-US" sz="1100" dirty="0">
              <a:latin typeface="Cambria" panose="02040503050406030204" pitchFamily="18" charset="0"/>
              <a:ea typeface="Cambria" panose="02040503050406030204" pitchFamily="18" charset="0"/>
            </a:endParaRPr>
          </a:p>
        </p:txBody>
      </p:sp>
      <p:graphicFrame>
        <p:nvGraphicFramePr>
          <p:cNvPr id="9" name="Diagram 8">
            <a:extLst>
              <a:ext uri="{FF2B5EF4-FFF2-40B4-BE49-F238E27FC236}">
                <a16:creationId xmlns:a16="http://schemas.microsoft.com/office/drawing/2014/main" id="{F75DE8FC-B57B-489A-5B65-5DBEA985A080}"/>
              </a:ext>
            </a:extLst>
          </p:cNvPr>
          <p:cNvGraphicFramePr/>
          <p:nvPr>
            <p:extLst>
              <p:ext uri="{D42A27DB-BD31-4B8C-83A1-F6EECF244321}">
                <p14:modId xmlns:p14="http://schemas.microsoft.com/office/powerpoint/2010/main" val="3827570130"/>
              </p:ext>
            </p:extLst>
          </p:nvPr>
        </p:nvGraphicFramePr>
        <p:xfrm>
          <a:off x="-361950" y="680878"/>
          <a:ext cx="8877300" cy="4350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4312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2259202" y="93128"/>
            <a:ext cx="8520600" cy="626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3200"/>
              <a:buFont typeface="Cambria"/>
              <a:buNone/>
            </a:pPr>
            <a:r>
              <a:rPr lang="en" sz="2800">
                <a:latin typeface="Cambria"/>
                <a:ea typeface="Cambria"/>
                <a:cs typeface="Cambria"/>
                <a:sym typeface="Cambria"/>
              </a:rPr>
              <a:t>A perfect example would be:</a:t>
            </a:r>
            <a:endParaRPr/>
          </a:p>
        </p:txBody>
      </p:sp>
      <p:pic>
        <p:nvPicPr>
          <p:cNvPr id="267" name="Google Shape;267;p30" descr="Vegetable Beef Soup - Cooking Classy"/>
          <p:cNvPicPr preferRelativeResize="0"/>
          <p:nvPr/>
        </p:nvPicPr>
        <p:blipFill rotWithShape="1">
          <a:blip r:embed="rId3">
            <a:alphaModFix/>
          </a:blip>
          <a:srcRect/>
          <a:stretch/>
        </p:blipFill>
        <p:spPr>
          <a:xfrm>
            <a:off x="1530109" y="1392485"/>
            <a:ext cx="2170386" cy="2923595"/>
          </a:xfrm>
          <a:prstGeom prst="rect">
            <a:avLst/>
          </a:prstGeom>
          <a:noFill/>
          <a:ln>
            <a:noFill/>
          </a:ln>
        </p:spPr>
      </p:pic>
      <p:pic>
        <p:nvPicPr>
          <p:cNvPr id="268" name="Google Shape;268;p30" descr="Curved Arrow Vector Art, Icons, and Graphics for Free Download"/>
          <p:cNvPicPr preferRelativeResize="0"/>
          <p:nvPr/>
        </p:nvPicPr>
        <p:blipFill rotWithShape="1">
          <a:blip r:embed="rId4">
            <a:alphaModFix/>
          </a:blip>
          <a:srcRect/>
          <a:stretch/>
        </p:blipFill>
        <p:spPr>
          <a:xfrm rot="10800000">
            <a:off x="3966751" y="2249696"/>
            <a:ext cx="1210497" cy="340505"/>
          </a:xfrm>
          <a:prstGeom prst="rect">
            <a:avLst/>
          </a:prstGeom>
          <a:noFill/>
          <a:ln>
            <a:noFill/>
          </a:ln>
        </p:spPr>
      </p:pic>
      <p:sp>
        <p:nvSpPr>
          <p:cNvPr id="269" name="Google Shape;269;p30"/>
          <p:cNvSpPr txBox="1"/>
          <p:nvPr/>
        </p:nvSpPr>
        <p:spPr>
          <a:xfrm>
            <a:off x="3355722" y="4458927"/>
            <a:ext cx="66159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a:solidFill>
                  <a:schemeClr val="dk2"/>
                </a:solidFill>
                <a:latin typeface="Cambria"/>
                <a:ea typeface="Cambria"/>
                <a:cs typeface="Cambria"/>
                <a:sym typeface="Cambria"/>
              </a:rPr>
              <a:t>What kind of food is this</a:t>
            </a:r>
            <a:r>
              <a:rPr lang="en" sz="3200" b="0" i="0" u="none" strike="noStrike" cap="none">
                <a:solidFill>
                  <a:schemeClr val="dk2"/>
                </a:solidFill>
                <a:latin typeface="Cambria"/>
                <a:ea typeface="Cambria"/>
                <a:cs typeface="Cambria"/>
                <a:sym typeface="Cambria"/>
              </a:rPr>
              <a:t>?</a:t>
            </a:r>
            <a:endParaRPr/>
          </a:p>
        </p:txBody>
      </p:sp>
      <p:pic>
        <p:nvPicPr>
          <p:cNvPr id="270" name="Google Shape;270;p30" descr="Lipton® Soup Secrets Instant Extra Noodle Soup Mix with Real Chicken ..."/>
          <p:cNvPicPr preferRelativeResize="0"/>
          <p:nvPr/>
        </p:nvPicPr>
        <p:blipFill rotWithShape="1">
          <a:blip r:embed="rId5">
            <a:alphaModFix/>
          </a:blip>
          <a:srcRect/>
          <a:stretch/>
        </p:blipFill>
        <p:spPr>
          <a:xfrm>
            <a:off x="5016750" y="903181"/>
            <a:ext cx="3555750" cy="3555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3452</Words>
  <Application>Microsoft Macintosh PowerPoint</Application>
  <PresentationFormat>On-screen Show (16:9)</PresentationFormat>
  <Paragraphs>339</Paragraphs>
  <Slides>33</Slides>
  <Notes>33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Lato</vt:lpstr>
      <vt:lpstr>Wingdings</vt:lpstr>
      <vt:lpstr>Playfair Display</vt:lpstr>
      <vt:lpstr>Corbel</vt:lpstr>
      <vt:lpstr>Courier New</vt:lpstr>
      <vt:lpstr>Arial</vt:lpstr>
      <vt:lpstr>Cambria</vt:lpstr>
      <vt:lpstr>Parallax</vt:lpstr>
      <vt:lpstr>Parallax</vt:lpstr>
      <vt:lpstr>IDS 560 Capstone Final Presentation</vt:lpstr>
      <vt:lpstr>Statement of Work</vt:lpstr>
      <vt:lpstr>Statement of Work</vt:lpstr>
      <vt:lpstr>PowerPoint Presentation</vt:lpstr>
      <vt:lpstr>Project stages</vt:lpstr>
      <vt:lpstr>Project stages</vt:lpstr>
      <vt:lpstr>Project stages</vt:lpstr>
      <vt:lpstr>Project stages</vt:lpstr>
      <vt:lpstr>A perfect example would be:</vt:lpstr>
      <vt:lpstr>PowerPoint Presentation</vt:lpstr>
      <vt:lpstr>Expected Deliverables</vt:lpstr>
      <vt:lpstr>Dataset Description</vt:lpstr>
      <vt:lpstr>Dataset Description</vt:lpstr>
      <vt:lpstr>Dataset Description</vt:lpstr>
      <vt:lpstr>Visualization</vt:lpstr>
      <vt:lpstr>Recurrent Neural Network  Long Short-Term Memory</vt:lpstr>
      <vt:lpstr>Why RNN with LSTM?</vt:lpstr>
      <vt:lpstr>RNN Architecture</vt:lpstr>
      <vt:lpstr>RNN Architecture</vt:lpstr>
      <vt:lpstr>RNN Architecture</vt:lpstr>
      <vt:lpstr>RNN Architecture</vt:lpstr>
      <vt:lpstr>RNN Architecture</vt:lpstr>
      <vt:lpstr>Results </vt:lpstr>
      <vt:lpstr>How our model works</vt:lpstr>
      <vt:lpstr>Instance of Misclassification</vt:lpstr>
      <vt:lpstr>How our model works</vt:lpstr>
      <vt:lpstr>PowerPoint Presentation</vt:lpstr>
      <vt:lpstr>PowerPoint Presentation</vt:lpstr>
      <vt:lpstr>Reasons for high accuracy</vt:lpstr>
      <vt:lpstr>PowerPoint Presentation</vt:lpstr>
      <vt:lpstr>           Challenges Faced &amp; Key Learnings</vt:lpstr>
      <vt:lpstr>Conclusion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560 Capstone Final Presentation</dc:title>
  <dc:creator>Bodake, Prathamesh Ramling</dc:creator>
  <cp:lastModifiedBy>Patel, Shyam Dinesh</cp:lastModifiedBy>
  <cp:revision>2</cp:revision>
  <dcterms:modified xsi:type="dcterms:W3CDTF">2024-08-27T16:58:29Z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0x0101008C61275D2D5AE04BA4F671513E0FE502</vt:lpwstr>
  </property>
</Properties>
</file>